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11531600" cy="6489700"/>
  <p:notesSz cx="11531600" cy="64897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01700" y="520700"/>
            <a:ext cx="9728200" cy="654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29740" y="3634232"/>
            <a:ext cx="8072120" cy="1622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85D60"/>
                </a:solidFill>
                <a:latin typeface="Trebuchet MS"/>
                <a:cs typeface="Trebuchet MS"/>
              </a:defRPr>
            </a:lvl1pPr>
          </a:lstStyle>
          <a:p>
            <a:pPr marL="123825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45"/>
              <a:t>#</a:t>
            </a:fld>
            <a:r>
              <a:rPr dirty="0" spc="45"/>
              <a:t> </a:t>
            </a:r>
            <a:r>
              <a:rPr dirty="0" spc="-135"/>
              <a:t>/</a:t>
            </a:r>
            <a:r>
              <a:rPr dirty="0" spc="-260"/>
              <a:t> </a:t>
            </a:r>
            <a:r>
              <a:rPr dirty="0" spc="45"/>
              <a:t>34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C2132D"/>
                </a:solidFill>
                <a:latin typeface="Courier New"/>
                <a:cs typeface="Courier Ne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585D60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85D60"/>
                </a:solidFill>
                <a:latin typeface="Trebuchet MS"/>
                <a:cs typeface="Trebuchet MS"/>
              </a:defRPr>
            </a:lvl1pPr>
          </a:lstStyle>
          <a:p>
            <a:pPr marL="123825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45"/>
              <a:t>#</a:t>
            </a:fld>
            <a:r>
              <a:rPr dirty="0" spc="45"/>
              <a:t> </a:t>
            </a:r>
            <a:r>
              <a:rPr dirty="0" spc="-135"/>
              <a:t>/</a:t>
            </a:r>
            <a:r>
              <a:rPr dirty="0" spc="-260"/>
              <a:t> </a:t>
            </a:r>
            <a:r>
              <a:rPr dirty="0" spc="45"/>
              <a:t>34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C2132D"/>
                </a:solidFill>
                <a:latin typeface="Courier New"/>
                <a:cs typeface="Courier Ne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76580" y="1492631"/>
            <a:ext cx="5016246" cy="42832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938774" y="1492631"/>
            <a:ext cx="5016246" cy="42832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85D60"/>
                </a:solidFill>
                <a:latin typeface="Trebuchet MS"/>
                <a:cs typeface="Trebuchet MS"/>
              </a:defRPr>
            </a:lvl1pPr>
          </a:lstStyle>
          <a:p>
            <a:pPr marL="123825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45"/>
              <a:t>#</a:t>
            </a:fld>
            <a:r>
              <a:rPr dirty="0" spc="45"/>
              <a:t> </a:t>
            </a:r>
            <a:r>
              <a:rPr dirty="0" spc="-135"/>
              <a:t>/</a:t>
            </a:r>
            <a:r>
              <a:rPr dirty="0" spc="-260"/>
              <a:t> </a:t>
            </a:r>
            <a:r>
              <a:rPr dirty="0" spc="45"/>
              <a:t>34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1525250" cy="6486525"/>
          </a:xfrm>
          <a:custGeom>
            <a:avLst/>
            <a:gdLst/>
            <a:ahLst/>
            <a:cxnLst/>
            <a:rect l="l" t="t" r="r" b="b"/>
            <a:pathLst>
              <a:path w="11525250" h="6486525">
                <a:moveTo>
                  <a:pt x="0" y="0"/>
                </a:moveTo>
                <a:lnTo>
                  <a:pt x="11525249" y="0"/>
                </a:lnTo>
                <a:lnTo>
                  <a:pt x="11525249" y="6486524"/>
                </a:lnTo>
                <a:lnTo>
                  <a:pt x="0" y="6486524"/>
                </a:lnTo>
                <a:lnTo>
                  <a:pt x="0" y="0"/>
                </a:lnTo>
                <a:close/>
              </a:path>
            </a:pathLst>
          </a:custGeom>
          <a:solidFill>
            <a:srgbClr val="C213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C2132D"/>
                </a:solidFill>
                <a:latin typeface="Courier New"/>
                <a:cs typeface="Courier Ne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85D60"/>
                </a:solidFill>
                <a:latin typeface="Trebuchet MS"/>
                <a:cs typeface="Trebuchet MS"/>
              </a:defRPr>
            </a:lvl1pPr>
          </a:lstStyle>
          <a:p>
            <a:pPr marL="123825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45"/>
              <a:t>#</a:t>
            </a:fld>
            <a:r>
              <a:rPr dirty="0" spc="45"/>
              <a:t> </a:t>
            </a:r>
            <a:r>
              <a:rPr dirty="0" spc="-135"/>
              <a:t>/</a:t>
            </a:r>
            <a:r>
              <a:rPr dirty="0" spc="-260"/>
              <a:t> </a:t>
            </a:r>
            <a:r>
              <a:rPr dirty="0" spc="45"/>
              <a:t>34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589984" y="886512"/>
            <a:ext cx="4289838" cy="56000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85D60"/>
                </a:solidFill>
                <a:latin typeface="Trebuchet MS"/>
                <a:cs typeface="Trebuchet MS"/>
              </a:defRPr>
            </a:lvl1pPr>
          </a:lstStyle>
          <a:p>
            <a:pPr marL="123825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45"/>
              <a:t>#</a:t>
            </a:fld>
            <a:r>
              <a:rPr dirty="0" spc="45"/>
              <a:t> </a:t>
            </a:r>
            <a:r>
              <a:rPr dirty="0" spc="-135"/>
              <a:t>/</a:t>
            </a:r>
            <a:r>
              <a:rPr dirty="0" spc="-260"/>
              <a:t> </a:t>
            </a:r>
            <a:r>
              <a:rPr dirty="0" spc="45"/>
              <a:t>34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39052" y="320675"/>
            <a:ext cx="10653494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C2132D"/>
                </a:solidFill>
                <a:latin typeface="Courier New"/>
                <a:cs typeface="Courier Ne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97545" y="1530350"/>
            <a:ext cx="9536509" cy="19189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585D60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920744" y="6035421"/>
            <a:ext cx="3690112" cy="3244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76580" y="6035421"/>
            <a:ext cx="2652268" cy="3244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0853587" y="6218137"/>
            <a:ext cx="532129" cy="204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585D60"/>
                </a:solidFill>
                <a:latin typeface="Trebuchet MS"/>
                <a:cs typeface="Trebuchet MS"/>
              </a:defRPr>
            </a:lvl1pPr>
          </a:lstStyle>
          <a:p>
            <a:pPr marL="123825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45"/>
              <a:t>#</a:t>
            </a:fld>
            <a:r>
              <a:rPr dirty="0" spc="45"/>
              <a:t> </a:t>
            </a:r>
            <a:r>
              <a:rPr dirty="0" spc="-135"/>
              <a:t>/</a:t>
            </a:r>
            <a:r>
              <a:rPr dirty="0" spc="-260"/>
              <a:t> </a:t>
            </a:r>
            <a:r>
              <a:rPr dirty="0" spc="45"/>
              <a:t>34</a:t>
            </a:r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FadelMegahed" TargetMode="External"/><Relationship Id="rId3" Type="http://schemas.openxmlformats.org/officeDocument/2006/relationships/hyperlink" Target="https://github.com/fmegahed/" TargetMode="External"/><Relationship Id="rId4" Type="http://schemas.openxmlformats.org/officeDocument/2006/relationships/hyperlink" Target="mailto:fmegahed@miamioh.edu" TargetMode="External"/><Relationship Id="rId5" Type="http://schemas.openxmlformats.org/officeDocument/2006/relationships/hyperlink" Target="https://calendly.com/fmegahed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4.png"/><Relationship Id="rId9" Type="http://schemas.openxmlformats.org/officeDocument/2006/relationships/image" Target="../media/image5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jpg"/><Relationship Id="rId3" Type="http://schemas.openxmlformats.org/officeDocument/2006/relationships/hyperlink" Target="https://flowingdata.com/2012/08/06/fox-news-continues-charting-excellence/" TargetMode="Externa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hyperlink" Target="http://cs171.org/" TargetMode="External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hyperlink" Target="http://www.tbray.org/ongoing/data-ink/di6" TargetMode="Externa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s171.org/" TargetMode="External"/><Relationship Id="rId3" Type="http://schemas.openxmlformats.org/officeDocument/2006/relationships/hyperlink" Target="http://www.perceptualedge.com/blog/?p=199" TargetMode="External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hyperlink" Target="http://cs171.org/" TargetMode="External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hyperlink" Target="https://doi.org/10.1177/15291006211051956" TargetMode="External"/><Relationship Id="rId4" Type="http://schemas.openxmlformats.org/officeDocument/2006/relationships/hyperlink" Target="https://t.co/Rfr8qSj5HB" TargetMode="External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Relationship Id="rId3" Type="http://schemas.openxmlformats.org/officeDocument/2006/relationships/hyperlink" Target="http://cs171.org/" TargetMode="Externa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chroma.com/pages/test" TargetMode="External"/><Relationship Id="rId3" Type="http://schemas.openxmlformats.org/officeDocument/2006/relationships/hyperlink" Target="https://colorbrewer2.org/" TargetMode="External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iamioh.instructure.com/courses/223961/quizzes/667848" TargetMode="External"/><Relationship Id="rId3" Type="http://schemas.openxmlformats.org/officeDocument/2006/relationships/hyperlink" Target="https://nightingaledvs.com/the-lie-factor-and-the-baseline-paradox/" TargetMode="External"/><Relationship Id="rId4" Type="http://schemas.openxmlformats.org/officeDocument/2006/relationships/hyperlink" Target="https://dl.acm.org/doi/pdf/10.1145/1753326.1753716?casa_token=GiPCX3MfWRAAAAAA%3Abj4hH3e73nNkD5ldnL_ohbDqkA_dBhAdTR9HE3A215Mks4E6Lja3lJL90rIqlLXWu1puahbk5XZq" TargetMode="Externa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525250" cy="6486525"/>
          </a:xfrm>
          <a:custGeom>
            <a:avLst/>
            <a:gdLst/>
            <a:ahLst/>
            <a:cxnLst/>
            <a:rect l="l" t="t" r="r" b="b"/>
            <a:pathLst>
              <a:path w="11525250" h="6486525">
                <a:moveTo>
                  <a:pt x="0" y="0"/>
                </a:moveTo>
                <a:lnTo>
                  <a:pt x="11525249" y="0"/>
                </a:lnTo>
                <a:lnTo>
                  <a:pt x="11525249" y="6486524"/>
                </a:lnTo>
                <a:lnTo>
                  <a:pt x="0" y="6486524"/>
                </a:lnTo>
                <a:lnTo>
                  <a:pt x="0" y="0"/>
                </a:lnTo>
                <a:close/>
              </a:path>
            </a:pathLst>
          </a:custGeom>
          <a:solidFill>
            <a:srgbClr val="C213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1700" y="1198165"/>
            <a:ext cx="8618220" cy="1139190"/>
          </a:xfrm>
          <a:prstGeom prst="rect"/>
        </p:spPr>
        <p:txBody>
          <a:bodyPr wrap="square" lIns="0" tIns="908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dirty="0" sz="3350" spc="5">
                <a:solidFill>
                  <a:srgbClr val="FFFFFF"/>
                </a:solidFill>
                <a:latin typeface="Trebuchet MS"/>
                <a:cs typeface="Trebuchet MS"/>
              </a:rPr>
              <a:t>ISA </a:t>
            </a:r>
            <a:r>
              <a:rPr dirty="0" sz="3350" spc="-180">
                <a:solidFill>
                  <a:srgbClr val="FFFFFF"/>
                </a:solidFill>
                <a:latin typeface="Trebuchet MS"/>
                <a:cs typeface="Trebuchet MS"/>
              </a:rPr>
              <a:t>401: </a:t>
            </a:r>
            <a:r>
              <a:rPr dirty="0" sz="3350" spc="-45">
                <a:solidFill>
                  <a:srgbClr val="FFFFFF"/>
                </a:solidFill>
                <a:latin typeface="Trebuchet MS"/>
                <a:cs typeface="Trebuchet MS"/>
              </a:rPr>
              <a:t>Business </a:t>
            </a:r>
            <a:r>
              <a:rPr dirty="0" sz="3350" spc="-190">
                <a:solidFill>
                  <a:srgbClr val="FFFFFF"/>
                </a:solidFill>
                <a:latin typeface="Trebuchet MS"/>
                <a:cs typeface="Trebuchet MS"/>
              </a:rPr>
              <a:t>Intelligence </a:t>
            </a:r>
            <a:r>
              <a:rPr dirty="0" sz="3350" spc="-530">
                <a:solidFill>
                  <a:srgbClr val="FFFFFF"/>
                </a:solidFill>
                <a:latin typeface="Trebuchet MS"/>
                <a:cs typeface="Trebuchet MS"/>
              </a:rPr>
              <a:t>&amp; </a:t>
            </a:r>
            <a:r>
              <a:rPr dirty="0" sz="3350" spc="-19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3350" spc="-48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50" spc="-145">
                <a:solidFill>
                  <a:srgbClr val="FFFFFF"/>
                </a:solidFill>
                <a:latin typeface="Trebuchet MS"/>
                <a:cs typeface="Trebuchet MS"/>
              </a:rPr>
              <a:t>Visualization</a:t>
            </a:r>
            <a:endParaRPr sz="33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dirty="0" sz="3000">
                <a:solidFill>
                  <a:srgbClr val="FFFFFF"/>
                </a:solidFill>
                <a:latin typeface="Times New Roman"/>
                <a:cs typeface="Times New Roman"/>
              </a:rPr>
              <a:t>15: Fundamentals of Data</a:t>
            </a:r>
            <a:r>
              <a:rPr dirty="0" sz="3000" spc="-7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000" spc="-15">
                <a:solidFill>
                  <a:srgbClr val="FFFFFF"/>
                </a:solidFill>
                <a:latin typeface="Times New Roman"/>
                <a:cs typeface="Times New Roman"/>
              </a:rPr>
              <a:t>Visualization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700" y="2873375"/>
            <a:ext cx="4276725" cy="33115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850" spc="10">
                <a:solidFill>
                  <a:srgbClr val="FFFFFF"/>
                </a:solidFill>
                <a:latin typeface="Arial"/>
                <a:cs typeface="Arial"/>
              </a:rPr>
              <a:t>Fadel M. Megahed,</a:t>
            </a:r>
            <a:r>
              <a:rPr dirty="0" sz="185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15">
                <a:solidFill>
                  <a:srgbClr val="FFFFFF"/>
                </a:solidFill>
                <a:latin typeface="Arial"/>
                <a:cs typeface="Arial"/>
              </a:rPr>
              <a:t>PhD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00">
              <a:latin typeface="Arial"/>
              <a:cs typeface="Arial"/>
            </a:endParaRPr>
          </a:p>
          <a:p>
            <a:pPr marL="12700" marR="20320">
              <a:lnSpc>
                <a:spcPts val="2100"/>
              </a:lnSpc>
            </a:pPr>
            <a:r>
              <a:rPr dirty="0" sz="1850" spc="15">
                <a:solidFill>
                  <a:srgbClr val="FFFFFF"/>
                </a:solidFill>
                <a:latin typeface="Arial"/>
                <a:cs typeface="Arial"/>
              </a:rPr>
              <a:t>Raymond </a:t>
            </a:r>
            <a:r>
              <a:rPr dirty="0" sz="1850" spc="10">
                <a:solidFill>
                  <a:srgbClr val="FFFFFF"/>
                </a:solidFill>
                <a:latin typeface="Arial"/>
                <a:cs typeface="Arial"/>
              </a:rPr>
              <a:t>E. Glos Professor </a:t>
            </a:r>
            <a:r>
              <a:rPr dirty="0" sz="1850" spc="5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85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10">
                <a:solidFill>
                  <a:srgbClr val="FFFFFF"/>
                </a:solidFill>
                <a:latin typeface="Arial"/>
                <a:cs typeface="Arial"/>
              </a:rPr>
              <a:t>Business  Farmer School of</a:t>
            </a:r>
            <a:r>
              <a:rPr dirty="0" sz="185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10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endParaRPr sz="1850">
              <a:latin typeface="Arial"/>
              <a:cs typeface="Arial"/>
            </a:endParaRPr>
          </a:p>
          <a:p>
            <a:pPr marL="12700">
              <a:lnSpc>
                <a:spcPts val="1975"/>
              </a:lnSpc>
            </a:pPr>
            <a:r>
              <a:rPr dirty="0" sz="1850" spc="10">
                <a:solidFill>
                  <a:srgbClr val="FFFFFF"/>
                </a:solidFill>
                <a:latin typeface="Arial"/>
                <a:cs typeface="Arial"/>
              </a:rPr>
              <a:t>Miami</a:t>
            </a:r>
            <a:r>
              <a:rPr dirty="0" sz="18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10">
                <a:solidFill>
                  <a:srgbClr val="FFFFFF"/>
                </a:solidFill>
                <a:latin typeface="Arial"/>
                <a:cs typeface="Arial"/>
              </a:rPr>
              <a:t>University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50">
              <a:latin typeface="Arial"/>
              <a:cs typeface="Arial"/>
            </a:endParaRPr>
          </a:p>
          <a:p>
            <a:pPr marL="309245" marR="1287145" indent="6985">
              <a:lnSpc>
                <a:spcPct val="103000"/>
              </a:lnSpc>
            </a:pPr>
            <a:r>
              <a:rPr dirty="0" sz="1850" spc="10">
                <a:solidFill>
                  <a:srgbClr val="83D5D3"/>
                </a:solidFill>
                <a:latin typeface="Arial"/>
                <a:cs typeface="Arial"/>
                <a:hlinkClick r:id="rId2"/>
              </a:rPr>
              <a:t>@FadelMegahed </a:t>
            </a:r>
            <a:r>
              <a:rPr dirty="0" sz="1850" spc="10">
                <a:solidFill>
                  <a:srgbClr val="83D5D3"/>
                </a:solidFill>
                <a:latin typeface="Arial"/>
                <a:cs typeface="Arial"/>
              </a:rPr>
              <a:t> </a:t>
            </a:r>
            <a:r>
              <a:rPr dirty="0" sz="1850" spc="10">
                <a:solidFill>
                  <a:srgbClr val="83D5D3"/>
                </a:solidFill>
                <a:latin typeface="Arial"/>
                <a:cs typeface="Arial"/>
                <a:hlinkClick r:id="rId3"/>
              </a:rPr>
              <a:t>fmegahed </a:t>
            </a:r>
            <a:r>
              <a:rPr dirty="0" sz="1850" spc="10">
                <a:solidFill>
                  <a:srgbClr val="83D5D3"/>
                </a:solidFill>
                <a:latin typeface="Arial"/>
                <a:cs typeface="Arial"/>
              </a:rPr>
              <a:t> </a:t>
            </a:r>
            <a:r>
              <a:rPr dirty="0" sz="1850" spc="10">
                <a:solidFill>
                  <a:srgbClr val="83D5D3"/>
                </a:solidFill>
                <a:latin typeface="Arial"/>
                <a:cs typeface="Arial"/>
                <a:hlinkClick r:id="rId4"/>
              </a:rPr>
              <a:t>fmegahed@miamioh.edu</a:t>
            </a:r>
            <a:endParaRPr sz="1850">
              <a:latin typeface="Arial"/>
              <a:cs typeface="Arial"/>
            </a:endParaRPr>
          </a:p>
          <a:p>
            <a:pPr marL="243840">
              <a:lnSpc>
                <a:spcPct val="100000"/>
              </a:lnSpc>
              <a:spcBef>
                <a:spcPts val="105"/>
              </a:spcBef>
            </a:pPr>
            <a:r>
              <a:rPr dirty="0" sz="1850" spc="10">
                <a:solidFill>
                  <a:srgbClr val="83D5D3"/>
                </a:solidFill>
                <a:latin typeface="Arial"/>
                <a:cs typeface="Arial"/>
                <a:hlinkClick r:id="rId5"/>
              </a:rPr>
              <a:t>Automated Scheduler </a:t>
            </a:r>
            <a:r>
              <a:rPr dirty="0" sz="1850" spc="5">
                <a:solidFill>
                  <a:srgbClr val="83D5D3"/>
                </a:solidFill>
                <a:latin typeface="Arial"/>
                <a:cs typeface="Arial"/>
                <a:hlinkClick r:id="rId5"/>
              </a:rPr>
              <a:t>for Office</a:t>
            </a:r>
            <a:r>
              <a:rPr dirty="0" sz="1850" spc="-20">
                <a:solidFill>
                  <a:srgbClr val="83D5D3"/>
                </a:solidFill>
                <a:latin typeface="Arial"/>
                <a:cs typeface="Arial"/>
                <a:hlinkClick r:id="rId5"/>
              </a:rPr>
              <a:t> </a:t>
            </a:r>
            <a:r>
              <a:rPr dirty="0" sz="1850" spc="10">
                <a:solidFill>
                  <a:srgbClr val="83D5D3"/>
                </a:solidFill>
                <a:latin typeface="Arial"/>
                <a:cs typeface="Arial"/>
                <a:hlinkClick r:id="rId5"/>
              </a:rPr>
              <a:t>Hours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50" spc="10">
                <a:solidFill>
                  <a:srgbClr val="FFFFFF"/>
                </a:solidFill>
                <a:latin typeface="Arial"/>
                <a:cs typeface="Arial"/>
              </a:rPr>
              <a:t>Fall</a:t>
            </a:r>
            <a:r>
              <a:rPr dirty="0" sz="18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10">
                <a:solidFill>
                  <a:srgbClr val="FFFFFF"/>
                </a:solidFill>
                <a:latin typeface="Arial"/>
                <a:cs typeface="Arial"/>
              </a:rPr>
              <a:t>2025</a:t>
            </a:r>
            <a:endParaRPr sz="18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4400" y="4537212"/>
            <a:ext cx="238124" cy="193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14400" y="4804320"/>
            <a:ext cx="230683" cy="225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14429" y="5095881"/>
            <a:ext cx="237909" cy="23782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24888" y="5381624"/>
            <a:ext cx="165083" cy="2381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20700"/>
            <a:ext cx="4959350" cy="6540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-204">
                <a:latin typeface="Trebuchet MS"/>
                <a:cs typeface="Trebuchet MS"/>
              </a:rPr>
              <a:t>Avoid </a:t>
            </a:r>
            <a:r>
              <a:rPr dirty="0" sz="4100" spc="-200">
                <a:latin typeface="Trebuchet MS"/>
                <a:cs typeface="Trebuchet MS"/>
              </a:rPr>
              <a:t>Distortion </a:t>
            </a:r>
            <a:r>
              <a:rPr dirty="0" sz="4100" spc="-170">
                <a:latin typeface="Trebuchet MS"/>
                <a:cs typeface="Trebuchet MS"/>
              </a:rPr>
              <a:t>of</a:t>
            </a:r>
            <a:r>
              <a:rPr dirty="0" sz="4100" spc="-509">
                <a:latin typeface="Trebuchet MS"/>
                <a:cs typeface="Trebuchet MS"/>
              </a:rPr>
              <a:t> </a:t>
            </a:r>
            <a:r>
              <a:rPr dirty="0" sz="4100" spc="-235">
                <a:latin typeface="Trebuchet MS"/>
                <a:cs typeface="Trebuchet MS"/>
              </a:rPr>
              <a:t>Data</a:t>
            </a:r>
            <a:endParaRPr sz="41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00174" y="1533525"/>
            <a:ext cx="8724899" cy="44005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14400" y="6205537"/>
            <a:ext cx="4895850" cy="0"/>
          </a:xfrm>
          <a:custGeom>
            <a:avLst/>
            <a:gdLst/>
            <a:ahLst/>
            <a:cxnLst/>
            <a:rect l="l" t="t" r="r" b="b"/>
            <a:pathLst>
              <a:path w="4895850" h="0">
                <a:moveTo>
                  <a:pt x="0" y="0"/>
                </a:moveTo>
                <a:lnTo>
                  <a:pt x="4895849" y="0"/>
                </a:lnTo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14400" y="6215062"/>
            <a:ext cx="4895850" cy="0"/>
          </a:xfrm>
          <a:custGeom>
            <a:avLst/>
            <a:gdLst/>
            <a:ahLst/>
            <a:cxnLst/>
            <a:rect l="l" t="t" r="r" b="b"/>
            <a:pathLst>
              <a:path w="4895850" h="0">
                <a:moveTo>
                  <a:pt x="0" y="0"/>
                </a:moveTo>
                <a:lnTo>
                  <a:pt x="4895849" y="0"/>
                </a:lnTo>
              </a:path>
            </a:pathLst>
          </a:custGeom>
          <a:ln w="9524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800724" y="6200774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9524" y="19049"/>
                </a:moveTo>
                <a:lnTo>
                  <a:pt x="0" y="19049"/>
                </a:lnTo>
                <a:lnTo>
                  <a:pt x="0" y="9524"/>
                </a:lnTo>
                <a:lnTo>
                  <a:pt x="9524" y="0"/>
                </a:lnTo>
                <a:lnTo>
                  <a:pt x="9524" y="19049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14400" y="6200774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9049"/>
                </a:moveTo>
                <a:lnTo>
                  <a:pt x="0" y="0"/>
                </a:lnTo>
                <a:lnTo>
                  <a:pt x="9524" y="0"/>
                </a:lnTo>
                <a:lnTo>
                  <a:pt x="9524" y="9524"/>
                </a:lnTo>
                <a:lnTo>
                  <a:pt x="0" y="1904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0878987" y="6218137"/>
            <a:ext cx="506730" cy="20447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200" spc="45">
                <a:solidFill>
                  <a:srgbClr val="585D60"/>
                </a:solidFill>
                <a:latin typeface="Trebuchet MS"/>
                <a:cs typeface="Trebuchet MS"/>
              </a:rPr>
              <a:t>10 </a:t>
            </a:r>
            <a:r>
              <a:rPr dirty="0" sz="1200" spc="-135">
                <a:solidFill>
                  <a:srgbClr val="585D60"/>
                </a:solidFill>
                <a:latin typeface="Trebuchet MS"/>
                <a:cs typeface="Trebuchet MS"/>
              </a:rPr>
              <a:t>/</a:t>
            </a:r>
            <a:r>
              <a:rPr dirty="0" sz="1200" spc="-26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00" spc="45">
                <a:solidFill>
                  <a:srgbClr val="585D60"/>
                </a:solidFill>
                <a:latin typeface="Trebuchet MS"/>
                <a:cs typeface="Trebuchet MS"/>
              </a:rPr>
              <a:t>34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1700" y="6287356"/>
            <a:ext cx="4922520" cy="21336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1250" spc="-20" b="1">
                <a:solidFill>
                  <a:srgbClr val="C2132D"/>
                </a:solidFill>
                <a:latin typeface="Trebuchet MS"/>
                <a:cs typeface="Trebuchet MS"/>
              </a:rPr>
              <a:t>Source:</a:t>
            </a:r>
            <a:r>
              <a:rPr dirty="0" sz="1250" spc="-60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250" spc="15">
                <a:solidFill>
                  <a:srgbClr val="585D60"/>
                </a:solidFill>
                <a:latin typeface="Trebuchet MS"/>
                <a:cs typeface="Trebuchet MS"/>
              </a:rPr>
              <a:t>Nathan</a:t>
            </a:r>
            <a:r>
              <a:rPr dirty="0" sz="1250" spc="-5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10">
                <a:solidFill>
                  <a:srgbClr val="585D60"/>
                </a:solidFill>
                <a:latin typeface="Trebuchet MS"/>
                <a:cs typeface="Trebuchet MS"/>
              </a:rPr>
              <a:t>Yau</a:t>
            </a:r>
            <a:r>
              <a:rPr dirty="0" sz="1250" spc="-5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>
                <a:solidFill>
                  <a:srgbClr val="585D60"/>
                </a:solidFill>
                <a:latin typeface="Trebuchet MS"/>
                <a:cs typeface="Trebuchet MS"/>
              </a:rPr>
              <a:t>(2012).</a:t>
            </a:r>
            <a:r>
              <a:rPr dirty="0" sz="1250" spc="-5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15">
                <a:solidFill>
                  <a:srgbClr val="83D5D3"/>
                </a:solidFill>
                <a:latin typeface="Trebuchet MS"/>
                <a:cs typeface="Trebuchet MS"/>
                <a:hlinkClick r:id="rId3"/>
              </a:rPr>
              <a:t>Fox</a:t>
            </a:r>
            <a:r>
              <a:rPr dirty="0" sz="1250" spc="-55">
                <a:solidFill>
                  <a:srgbClr val="83D5D3"/>
                </a:solidFill>
                <a:latin typeface="Trebuchet MS"/>
                <a:cs typeface="Trebuchet MS"/>
                <a:hlinkClick r:id="rId3"/>
              </a:rPr>
              <a:t> </a:t>
            </a:r>
            <a:r>
              <a:rPr dirty="0" sz="1250" spc="60">
                <a:solidFill>
                  <a:srgbClr val="83D5D3"/>
                </a:solidFill>
                <a:latin typeface="Trebuchet MS"/>
                <a:cs typeface="Trebuchet MS"/>
                <a:hlinkClick r:id="rId3"/>
              </a:rPr>
              <a:t>News</a:t>
            </a:r>
            <a:r>
              <a:rPr dirty="0" sz="1250" spc="-55">
                <a:solidFill>
                  <a:srgbClr val="83D5D3"/>
                </a:solidFill>
                <a:latin typeface="Trebuchet MS"/>
                <a:cs typeface="Trebuchet MS"/>
                <a:hlinkClick r:id="rId3"/>
              </a:rPr>
              <a:t> </a:t>
            </a:r>
            <a:r>
              <a:rPr dirty="0" sz="1250" spc="10">
                <a:solidFill>
                  <a:srgbClr val="83D5D3"/>
                </a:solidFill>
                <a:latin typeface="Trebuchet MS"/>
                <a:cs typeface="Trebuchet MS"/>
                <a:hlinkClick r:id="rId3"/>
              </a:rPr>
              <a:t>continues</a:t>
            </a:r>
            <a:r>
              <a:rPr dirty="0" sz="1250" spc="-55">
                <a:solidFill>
                  <a:srgbClr val="83D5D3"/>
                </a:solidFill>
                <a:latin typeface="Trebuchet MS"/>
                <a:cs typeface="Trebuchet MS"/>
                <a:hlinkClick r:id="rId3"/>
              </a:rPr>
              <a:t> </a:t>
            </a:r>
            <a:r>
              <a:rPr dirty="0" sz="1250">
                <a:solidFill>
                  <a:srgbClr val="83D5D3"/>
                </a:solidFill>
                <a:latin typeface="Trebuchet MS"/>
                <a:cs typeface="Trebuchet MS"/>
                <a:hlinkClick r:id="rId3"/>
              </a:rPr>
              <a:t>charting</a:t>
            </a:r>
            <a:r>
              <a:rPr dirty="0" sz="1250" spc="-55">
                <a:solidFill>
                  <a:srgbClr val="83D5D3"/>
                </a:solidFill>
                <a:latin typeface="Trebuchet MS"/>
                <a:cs typeface="Trebuchet MS"/>
                <a:hlinkClick r:id="rId3"/>
              </a:rPr>
              <a:t> </a:t>
            </a:r>
            <a:r>
              <a:rPr dirty="0" sz="1250" spc="-25">
                <a:solidFill>
                  <a:srgbClr val="83D5D3"/>
                </a:solidFill>
                <a:latin typeface="Trebuchet MS"/>
                <a:cs typeface="Trebuchet MS"/>
                <a:hlinkClick r:id="rId3"/>
              </a:rPr>
              <a:t>excellence</a:t>
            </a:r>
            <a:r>
              <a:rPr dirty="0" sz="1250" spc="-25">
                <a:solidFill>
                  <a:srgbClr val="585D60"/>
                </a:solidFill>
                <a:latin typeface="Trebuchet MS"/>
                <a:cs typeface="Trebuchet MS"/>
              </a:rPr>
              <a:t>.</a:t>
            </a:r>
            <a:endParaRPr sz="12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20700"/>
            <a:ext cx="8126730" cy="6540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-204">
                <a:latin typeface="Trebuchet MS"/>
                <a:cs typeface="Trebuchet MS"/>
              </a:rPr>
              <a:t>Avoid </a:t>
            </a:r>
            <a:r>
              <a:rPr dirty="0" sz="4100" spc="-200">
                <a:latin typeface="Trebuchet MS"/>
                <a:cs typeface="Trebuchet MS"/>
              </a:rPr>
              <a:t>Distortion </a:t>
            </a:r>
            <a:r>
              <a:rPr dirty="0" sz="4100" spc="-170">
                <a:latin typeface="Trebuchet MS"/>
                <a:cs typeface="Trebuchet MS"/>
              </a:rPr>
              <a:t>of </a:t>
            </a:r>
            <a:r>
              <a:rPr dirty="0" sz="4100" spc="-295">
                <a:latin typeface="Trebuchet MS"/>
                <a:cs typeface="Trebuchet MS"/>
              </a:rPr>
              <a:t>Data: </a:t>
            </a:r>
            <a:r>
              <a:rPr dirty="0" sz="4100" spc="-265">
                <a:latin typeface="Trebuchet MS"/>
                <a:cs typeface="Trebuchet MS"/>
              </a:rPr>
              <a:t>The </a:t>
            </a:r>
            <a:r>
              <a:rPr dirty="0" sz="4100" spc="-215">
                <a:latin typeface="Trebuchet MS"/>
                <a:cs typeface="Trebuchet MS"/>
              </a:rPr>
              <a:t>Lie</a:t>
            </a:r>
            <a:r>
              <a:rPr dirty="0" sz="4100" spc="-710">
                <a:latin typeface="Trebuchet MS"/>
                <a:cs typeface="Trebuchet MS"/>
              </a:rPr>
              <a:t> </a:t>
            </a:r>
            <a:r>
              <a:rPr dirty="0" sz="4100" spc="-245">
                <a:latin typeface="Trebuchet MS"/>
                <a:cs typeface="Trebuchet MS"/>
              </a:rPr>
              <a:t>Factor</a:t>
            </a:r>
            <a:endParaRPr sz="41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4075" y="1533525"/>
            <a:ext cx="7277099" cy="4505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14400" y="6205537"/>
            <a:ext cx="8715375" cy="0"/>
          </a:xfrm>
          <a:custGeom>
            <a:avLst/>
            <a:gdLst/>
            <a:ahLst/>
            <a:cxnLst/>
            <a:rect l="l" t="t" r="r" b="b"/>
            <a:pathLst>
              <a:path w="8715375" h="0">
                <a:moveTo>
                  <a:pt x="0" y="0"/>
                </a:moveTo>
                <a:lnTo>
                  <a:pt x="8715374" y="0"/>
                </a:lnTo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14400" y="6215062"/>
            <a:ext cx="8715375" cy="0"/>
          </a:xfrm>
          <a:custGeom>
            <a:avLst/>
            <a:gdLst/>
            <a:ahLst/>
            <a:cxnLst/>
            <a:rect l="l" t="t" r="r" b="b"/>
            <a:pathLst>
              <a:path w="8715375" h="0">
                <a:moveTo>
                  <a:pt x="0" y="0"/>
                </a:moveTo>
                <a:lnTo>
                  <a:pt x="8715374" y="0"/>
                </a:lnTo>
              </a:path>
            </a:pathLst>
          </a:custGeom>
          <a:ln w="9524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620250" y="6200774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9524" y="19049"/>
                </a:moveTo>
                <a:lnTo>
                  <a:pt x="0" y="19049"/>
                </a:lnTo>
                <a:lnTo>
                  <a:pt x="0" y="9524"/>
                </a:lnTo>
                <a:lnTo>
                  <a:pt x="9524" y="0"/>
                </a:lnTo>
                <a:lnTo>
                  <a:pt x="9524" y="19049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14400" y="6200774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9049"/>
                </a:moveTo>
                <a:lnTo>
                  <a:pt x="0" y="0"/>
                </a:lnTo>
                <a:lnTo>
                  <a:pt x="9524" y="0"/>
                </a:lnTo>
                <a:lnTo>
                  <a:pt x="9524" y="9524"/>
                </a:lnTo>
                <a:lnTo>
                  <a:pt x="0" y="1904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0878987" y="6218137"/>
            <a:ext cx="506730" cy="20447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200" spc="45">
                <a:solidFill>
                  <a:srgbClr val="585D60"/>
                </a:solidFill>
                <a:latin typeface="Trebuchet MS"/>
                <a:cs typeface="Trebuchet MS"/>
              </a:rPr>
              <a:t>11 </a:t>
            </a:r>
            <a:r>
              <a:rPr dirty="0" sz="1200" spc="-135">
                <a:solidFill>
                  <a:srgbClr val="585D60"/>
                </a:solidFill>
                <a:latin typeface="Trebuchet MS"/>
                <a:cs typeface="Trebuchet MS"/>
              </a:rPr>
              <a:t>/</a:t>
            </a:r>
            <a:r>
              <a:rPr dirty="0" sz="1200" spc="-26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00" spc="45">
                <a:solidFill>
                  <a:srgbClr val="585D60"/>
                </a:solidFill>
                <a:latin typeface="Trebuchet MS"/>
                <a:cs typeface="Trebuchet MS"/>
              </a:rPr>
              <a:t>34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1700" y="6287356"/>
            <a:ext cx="8740775" cy="21336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1250" spc="-20" b="1">
                <a:solidFill>
                  <a:srgbClr val="C2132D"/>
                </a:solidFill>
                <a:latin typeface="Trebuchet MS"/>
                <a:cs typeface="Trebuchet MS"/>
              </a:rPr>
              <a:t>Source:</a:t>
            </a:r>
            <a:r>
              <a:rPr dirty="0" sz="1250" spc="-60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250" spc="-5">
                <a:solidFill>
                  <a:srgbClr val="585D60"/>
                </a:solidFill>
                <a:latin typeface="Trebuchet MS"/>
                <a:cs typeface="Trebuchet MS"/>
              </a:rPr>
              <a:t>Graph</a:t>
            </a:r>
            <a:r>
              <a:rPr dirty="0" sz="1250" spc="-5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>
                <a:solidFill>
                  <a:srgbClr val="585D60"/>
                </a:solidFill>
                <a:latin typeface="Trebuchet MS"/>
                <a:cs typeface="Trebuchet MS"/>
              </a:rPr>
              <a:t>from</a:t>
            </a:r>
            <a:r>
              <a:rPr dirty="0" sz="1250" spc="-8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-60">
                <a:solidFill>
                  <a:srgbClr val="585D60"/>
                </a:solidFill>
                <a:latin typeface="Trebuchet MS"/>
                <a:cs typeface="Trebuchet MS"/>
              </a:rPr>
              <a:t>Tufte,</a:t>
            </a:r>
            <a:r>
              <a:rPr dirty="0" sz="1250" spc="-5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-45">
                <a:solidFill>
                  <a:srgbClr val="585D60"/>
                </a:solidFill>
                <a:latin typeface="Trebuchet MS"/>
                <a:cs typeface="Trebuchet MS"/>
              </a:rPr>
              <a:t>E.</a:t>
            </a:r>
            <a:r>
              <a:rPr dirty="0" sz="1250" spc="-6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-40">
                <a:solidFill>
                  <a:srgbClr val="585D60"/>
                </a:solidFill>
                <a:latin typeface="Trebuchet MS"/>
                <a:cs typeface="Trebuchet MS"/>
              </a:rPr>
              <a:t>R.</a:t>
            </a:r>
            <a:r>
              <a:rPr dirty="0" sz="1250" spc="-5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>
                <a:solidFill>
                  <a:srgbClr val="585D60"/>
                </a:solidFill>
                <a:latin typeface="Trebuchet MS"/>
                <a:cs typeface="Trebuchet MS"/>
              </a:rPr>
              <a:t>(2001).</a:t>
            </a:r>
            <a:r>
              <a:rPr dirty="0" sz="1250" spc="-8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5">
                <a:solidFill>
                  <a:srgbClr val="585D60"/>
                </a:solidFill>
                <a:latin typeface="Trebuchet MS"/>
                <a:cs typeface="Trebuchet MS"/>
              </a:rPr>
              <a:t>The</a:t>
            </a:r>
            <a:r>
              <a:rPr dirty="0" sz="1250" spc="-5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10">
                <a:solidFill>
                  <a:srgbClr val="585D60"/>
                </a:solidFill>
                <a:latin typeface="Trebuchet MS"/>
                <a:cs typeface="Trebuchet MS"/>
              </a:rPr>
              <a:t>visual</a:t>
            </a:r>
            <a:r>
              <a:rPr dirty="0" sz="1250" spc="-5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5">
                <a:solidFill>
                  <a:srgbClr val="585D60"/>
                </a:solidFill>
                <a:latin typeface="Trebuchet MS"/>
                <a:cs typeface="Trebuchet MS"/>
              </a:rPr>
              <a:t>display</a:t>
            </a:r>
            <a:r>
              <a:rPr dirty="0" sz="1250" spc="-6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10">
                <a:solidFill>
                  <a:srgbClr val="585D60"/>
                </a:solidFill>
                <a:latin typeface="Trebuchet MS"/>
                <a:cs typeface="Trebuchet MS"/>
              </a:rPr>
              <a:t>of</a:t>
            </a:r>
            <a:r>
              <a:rPr dirty="0" sz="1250" spc="-5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-25">
                <a:solidFill>
                  <a:srgbClr val="585D60"/>
                </a:solidFill>
                <a:latin typeface="Trebuchet MS"/>
                <a:cs typeface="Trebuchet MS"/>
              </a:rPr>
              <a:t>quantitative</a:t>
            </a:r>
            <a:r>
              <a:rPr dirty="0" sz="1250" spc="-5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-15">
                <a:solidFill>
                  <a:srgbClr val="585D60"/>
                </a:solidFill>
                <a:latin typeface="Trebuchet MS"/>
                <a:cs typeface="Trebuchet MS"/>
              </a:rPr>
              <a:t>information.</a:t>
            </a:r>
            <a:r>
              <a:rPr dirty="0" sz="1250" spc="-6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-15">
                <a:solidFill>
                  <a:srgbClr val="585D60"/>
                </a:solidFill>
                <a:latin typeface="Trebuchet MS"/>
                <a:cs typeface="Trebuchet MS"/>
              </a:rPr>
              <a:t>Cheshire,</a:t>
            </a:r>
            <a:r>
              <a:rPr dirty="0" sz="1250" spc="-5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-5">
                <a:solidFill>
                  <a:srgbClr val="585D60"/>
                </a:solidFill>
                <a:latin typeface="Trebuchet MS"/>
                <a:cs typeface="Trebuchet MS"/>
              </a:rPr>
              <a:t>Conn:</a:t>
            </a:r>
            <a:r>
              <a:rPr dirty="0" sz="1250" spc="-6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10">
                <a:solidFill>
                  <a:srgbClr val="585D60"/>
                </a:solidFill>
                <a:latin typeface="Trebuchet MS"/>
                <a:cs typeface="Trebuchet MS"/>
              </a:rPr>
              <a:t>Graphics</a:t>
            </a:r>
            <a:r>
              <a:rPr dirty="0" sz="1250" spc="-5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10">
                <a:solidFill>
                  <a:srgbClr val="585D60"/>
                </a:solidFill>
                <a:latin typeface="Trebuchet MS"/>
                <a:cs typeface="Trebuchet MS"/>
              </a:rPr>
              <a:t>Press,</a:t>
            </a:r>
            <a:r>
              <a:rPr dirty="0" sz="1250" spc="-5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-114">
                <a:solidFill>
                  <a:srgbClr val="585D60"/>
                </a:solidFill>
                <a:latin typeface="Trebuchet MS"/>
                <a:cs typeface="Trebuchet MS"/>
              </a:rPr>
              <a:t>P.</a:t>
            </a:r>
            <a:r>
              <a:rPr dirty="0" sz="1250" spc="-6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-10">
                <a:solidFill>
                  <a:srgbClr val="585D60"/>
                </a:solidFill>
                <a:latin typeface="Trebuchet MS"/>
                <a:cs typeface="Trebuchet MS"/>
              </a:rPr>
              <a:t>57.</a:t>
            </a:r>
            <a:endParaRPr sz="12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0878987" y="6218137"/>
            <a:ext cx="506730" cy="20447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200" spc="45">
                <a:solidFill>
                  <a:srgbClr val="585D60"/>
                </a:solidFill>
                <a:latin typeface="Trebuchet MS"/>
                <a:cs typeface="Trebuchet MS"/>
              </a:rPr>
              <a:t>12 </a:t>
            </a:r>
            <a:r>
              <a:rPr dirty="0" sz="1200" spc="-135">
                <a:solidFill>
                  <a:srgbClr val="585D60"/>
                </a:solidFill>
                <a:latin typeface="Trebuchet MS"/>
                <a:cs typeface="Trebuchet MS"/>
              </a:rPr>
              <a:t>/</a:t>
            </a:r>
            <a:r>
              <a:rPr dirty="0" sz="1200" spc="-26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00" spc="45">
                <a:solidFill>
                  <a:srgbClr val="585D60"/>
                </a:solidFill>
                <a:latin typeface="Trebuchet MS"/>
                <a:cs typeface="Trebuchet MS"/>
              </a:rPr>
              <a:t>34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20700"/>
            <a:ext cx="8578850" cy="6540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-250">
                <a:latin typeface="Trebuchet MS"/>
                <a:cs typeface="Trebuchet MS"/>
              </a:rPr>
              <a:t>Graphical </a:t>
            </a:r>
            <a:r>
              <a:rPr dirty="0" sz="4100" spc="-265">
                <a:latin typeface="Trebuchet MS"/>
                <a:cs typeface="Trebuchet MS"/>
              </a:rPr>
              <a:t>Integrity </a:t>
            </a:r>
            <a:r>
              <a:rPr dirty="0" sz="4100" spc="-210">
                <a:latin typeface="Trebuchet MS"/>
                <a:cs typeface="Trebuchet MS"/>
              </a:rPr>
              <a:t>Principles: </a:t>
            </a:r>
            <a:r>
              <a:rPr dirty="0" sz="4100" spc="-40">
                <a:latin typeface="Trebuchet MS"/>
                <a:cs typeface="Trebuchet MS"/>
              </a:rPr>
              <a:t>A</a:t>
            </a:r>
            <a:r>
              <a:rPr dirty="0" sz="4100" spc="-434">
                <a:latin typeface="Trebuchet MS"/>
                <a:cs typeface="Trebuchet MS"/>
              </a:rPr>
              <a:t> </a:t>
            </a:r>
            <a:r>
              <a:rPr dirty="0" sz="4100" spc="-210">
                <a:latin typeface="Trebuchet MS"/>
                <a:cs typeface="Trebuchet MS"/>
              </a:rPr>
              <a:t>Summary</a:t>
            </a:r>
            <a:endParaRPr sz="41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48754" y="1530350"/>
            <a:ext cx="9046845" cy="14903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6050" indent="-133985">
              <a:lnSpc>
                <a:spcPct val="100000"/>
              </a:lnSpc>
              <a:spcBef>
                <a:spcPts val="100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 spc="-85">
                <a:solidFill>
                  <a:srgbClr val="585D60"/>
                </a:solidFill>
                <a:latin typeface="Trebuchet MS"/>
                <a:cs typeface="Trebuchet MS"/>
              </a:rPr>
              <a:t>Clear,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70">
                <a:solidFill>
                  <a:srgbClr val="585D60"/>
                </a:solidFill>
                <a:latin typeface="Trebuchet MS"/>
                <a:cs typeface="Trebuchet MS"/>
              </a:rPr>
              <a:t>detailed,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15">
                <a:solidFill>
                  <a:srgbClr val="585D60"/>
                </a:solidFill>
                <a:latin typeface="Trebuchet MS"/>
                <a:cs typeface="Trebuchet MS"/>
              </a:rPr>
              <a:t>and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585D60"/>
                </a:solidFill>
                <a:latin typeface="Trebuchet MS"/>
                <a:cs typeface="Trebuchet MS"/>
              </a:rPr>
              <a:t>thorough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585D60"/>
                </a:solidFill>
                <a:latin typeface="Trebuchet MS"/>
                <a:cs typeface="Trebuchet MS"/>
              </a:rPr>
              <a:t>labeling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15">
                <a:solidFill>
                  <a:srgbClr val="585D60"/>
                </a:solidFill>
                <a:latin typeface="Trebuchet MS"/>
                <a:cs typeface="Trebuchet MS"/>
              </a:rPr>
              <a:t>and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30">
                <a:solidFill>
                  <a:srgbClr val="585D60"/>
                </a:solidFill>
                <a:latin typeface="Trebuchet MS"/>
                <a:cs typeface="Trebuchet MS"/>
              </a:rPr>
              <a:t>appropriate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60">
                <a:solidFill>
                  <a:srgbClr val="585D60"/>
                </a:solidFill>
                <a:latin typeface="Trebuchet MS"/>
                <a:cs typeface="Trebuchet MS"/>
              </a:rPr>
              <a:t>scales</a:t>
            </a:r>
            <a:endParaRPr sz="1800">
              <a:latin typeface="Trebuchet MS"/>
              <a:cs typeface="Trebuchet MS"/>
            </a:endParaRPr>
          </a:p>
          <a:p>
            <a:pPr marL="146050" marR="5080" indent="-133985">
              <a:lnSpc>
                <a:spcPct val="114599"/>
              </a:lnSpc>
              <a:spcBef>
                <a:spcPts val="975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 spc="30">
                <a:solidFill>
                  <a:srgbClr val="585D60"/>
                </a:solidFill>
                <a:latin typeface="Trebuchet MS"/>
                <a:cs typeface="Trebuchet MS"/>
              </a:rPr>
              <a:t>Size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10">
                <a:solidFill>
                  <a:srgbClr val="585D60"/>
                </a:solidFill>
                <a:latin typeface="Trebuchet MS"/>
                <a:cs typeface="Trebuchet MS"/>
              </a:rPr>
              <a:t>of</a:t>
            </a:r>
            <a:r>
              <a:rPr dirty="0" sz="1800" spc="-9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50">
                <a:solidFill>
                  <a:srgbClr val="585D60"/>
                </a:solidFill>
                <a:latin typeface="Trebuchet MS"/>
                <a:cs typeface="Trebuchet MS"/>
              </a:rPr>
              <a:t>the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585D60"/>
                </a:solidFill>
                <a:latin typeface="Trebuchet MS"/>
                <a:cs typeface="Trebuchet MS"/>
              </a:rPr>
              <a:t>graphic</a:t>
            </a:r>
            <a:r>
              <a:rPr dirty="0" sz="1800" spc="-9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40">
                <a:solidFill>
                  <a:srgbClr val="585D60"/>
                </a:solidFill>
                <a:latin typeface="Trebuchet MS"/>
                <a:cs typeface="Trebuchet MS"/>
              </a:rPr>
              <a:t>effect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30">
                <a:solidFill>
                  <a:srgbClr val="585D60"/>
                </a:solidFill>
                <a:latin typeface="Trebuchet MS"/>
                <a:cs typeface="Trebuchet MS"/>
              </a:rPr>
              <a:t>should</a:t>
            </a:r>
            <a:r>
              <a:rPr dirty="0" sz="1800" spc="-9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585D60"/>
                </a:solidFill>
                <a:latin typeface="Trebuchet MS"/>
                <a:cs typeface="Trebuchet MS"/>
              </a:rPr>
              <a:t>be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55">
                <a:solidFill>
                  <a:srgbClr val="585D60"/>
                </a:solidFill>
                <a:latin typeface="Trebuchet MS"/>
                <a:cs typeface="Trebuchet MS"/>
              </a:rPr>
              <a:t>directly</a:t>
            </a:r>
            <a:r>
              <a:rPr dirty="0" sz="1800" spc="-9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585D60"/>
                </a:solidFill>
                <a:latin typeface="Trebuchet MS"/>
                <a:cs typeface="Trebuchet MS"/>
              </a:rPr>
              <a:t>proportional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45">
                <a:solidFill>
                  <a:srgbClr val="585D60"/>
                </a:solidFill>
                <a:latin typeface="Trebuchet MS"/>
                <a:cs typeface="Trebuchet MS"/>
              </a:rPr>
              <a:t>to</a:t>
            </a:r>
            <a:r>
              <a:rPr dirty="0" sz="1800" spc="-9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50">
                <a:solidFill>
                  <a:srgbClr val="585D60"/>
                </a:solidFill>
                <a:latin typeface="Trebuchet MS"/>
                <a:cs typeface="Trebuchet MS"/>
              </a:rPr>
              <a:t>the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15">
                <a:solidFill>
                  <a:srgbClr val="585D60"/>
                </a:solidFill>
                <a:latin typeface="Trebuchet MS"/>
                <a:cs typeface="Trebuchet MS"/>
              </a:rPr>
              <a:t>numerical</a:t>
            </a:r>
            <a:r>
              <a:rPr dirty="0" sz="1800" spc="-9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585D60"/>
                </a:solidFill>
                <a:latin typeface="Trebuchet MS"/>
                <a:cs typeface="Trebuchet MS"/>
              </a:rPr>
              <a:t>quantities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110">
                <a:solidFill>
                  <a:srgbClr val="585D60"/>
                </a:solidFill>
                <a:latin typeface="Trebuchet MS"/>
                <a:cs typeface="Trebuchet MS"/>
              </a:rPr>
              <a:t>(“lie  </a:t>
            </a:r>
            <a:r>
              <a:rPr dirty="0" sz="1800" spc="-60">
                <a:solidFill>
                  <a:srgbClr val="585D60"/>
                </a:solidFill>
                <a:latin typeface="Trebuchet MS"/>
                <a:cs typeface="Trebuchet MS"/>
              </a:rPr>
              <a:t>factor”)</a:t>
            </a:r>
            <a:endParaRPr sz="1800">
              <a:latin typeface="Trebuchet MS"/>
              <a:cs typeface="Trebuchet MS"/>
            </a:endParaRPr>
          </a:p>
          <a:p>
            <a:pPr marL="146050" indent="-133985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 spc="70">
                <a:solidFill>
                  <a:srgbClr val="585D60"/>
                </a:solidFill>
                <a:latin typeface="Trebuchet MS"/>
                <a:cs typeface="Trebuchet MS"/>
              </a:rPr>
              <a:t>Show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15">
                <a:solidFill>
                  <a:srgbClr val="585D60"/>
                </a:solidFill>
                <a:latin typeface="Trebuchet MS"/>
                <a:cs typeface="Trebuchet MS"/>
              </a:rPr>
              <a:t>data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60">
                <a:solidFill>
                  <a:srgbClr val="585D60"/>
                </a:solidFill>
                <a:latin typeface="Trebuchet MS"/>
                <a:cs typeface="Trebuchet MS"/>
              </a:rPr>
              <a:t>variation,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585D60"/>
                </a:solidFill>
                <a:latin typeface="Trebuchet MS"/>
                <a:cs typeface="Trebuchet MS"/>
              </a:rPr>
              <a:t>not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35">
                <a:solidFill>
                  <a:srgbClr val="585D60"/>
                </a:solidFill>
                <a:latin typeface="Trebuchet MS"/>
                <a:cs typeface="Trebuchet MS"/>
              </a:rPr>
              <a:t>design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30">
                <a:solidFill>
                  <a:srgbClr val="585D60"/>
                </a:solidFill>
                <a:latin typeface="Trebuchet MS"/>
                <a:cs typeface="Trebuchet MS"/>
              </a:rPr>
              <a:t>variation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7520" y="2752344"/>
            <a:ext cx="5480685" cy="1049020"/>
          </a:xfrm>
          <a:prstGeom prst="rect"/>
          <a:solidFill>
            <a:srgbClr val="333333"/>
          </a:solidFill>
        </p:spPr>
        <p:txBody>
          <a:bodyPr wrap="square" lIns="0" tIns="146050" rIns="0" bIns="0" rtlCol="0" vert="horz">
            <a:spAutoFit/>
          </a:bodyPr>
          <a:lstStyle/>
          <a:p>
            <a:pPr marL="252729">
              <a:lnSpc>
                <a:spcPct val="100000"/>
              </a:lnSpc>
              <a:spcBef>
                <a:spcPts val="1150"/>
              </a:spcBef>
            </a:pPr>
            <a:r>
              <a:rPr dirty="0" sz="4100" spc="-1185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r>
              <a:rPr dirty="0" sz="4100" spc="-11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100" spc="-1185">
                <a:solidFill>
                  <a:srgbClr val="000000"/>
                </a:solidFill>
                <a:latin typeface="Trebuchet MS"/>
                <a:cs typeface="Trebuchet MS"/>
              </a:rPr>
              <a:t>h</a:t>
            </a:r>
            <a:r>
              <a:rPr dirty="0" sz="4100" spc="-118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4100" spc="-1185">
                <a:solidFill>
                  <a:srgbClr val="000000"/>
                </a:solidFill>
                <a:latin typeface="Trebuchet MS"/>
                <a:cs typeface="Trebuchet MS"/>
              </a:rPr>
              <a:t>e</a:t>
            </a:r>
            <a:r>
              <a:rPr dirty="0" sz="4100" spc="-118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100" spc="-1185">
                <a:solidFill>
                  <a:srgbClr val="000000"/>
                </a:solidFill>
                <a:latin typeface="Trebuchet MS"/>
                <a:cs typeface="Trebuchet MS"/>
              </a:rPr>
              <a:t>o</a:t>
            </a:r>
            <a:r>
              <a:rPr dirty="0" sz="4100" spc="-118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4100" spc="-1185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dirty="0" sz="4100" spc="-11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100" spc="-1185">
                <a:solidFill>
                  <a:srgbClr val="000000"/>
                </a:solidFill>
                <a:latin typeface="Trebuchet MS"/>
                <a:cs typeface="Trebuchet MS"/>
              </a:rPr>
              <a:t>y</a:t>
            </a:r>
            <a:r>
              <a:rPr dirty="0" sz="4100" spc="-1185">
                <a:solidFill>
                  <a:srgbClr val="FFFFFF"/>
                </a:solidFill>
                <a:latin typeface="Trebuchet MS"/>
                <a:cs typeface="Trebuchet MS"/>
              </a:rPr>
              <a:t>y </a:t>
            </a:r>
            <a:r>
              <a:rPr dirty="0" sz="4100" spc="-1019">
                <a:solidFill>
                  <a:srgbClr val="000000"/>
                </a:solidFill>
                <a:latin typeface="Trebuchet MS"/>
                <a:cs typeface="Trebuchet MS"/>
              </a:rPr>
              <a:t>o</a:t>
            </a:r>
            <a:r>
              <a:rPr dirty="0" sz="4100" spc="-1019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4100" spc="-1019">
                <a:solidFill>
                  <a:srgbClr val="000000"/>
                </a:solidFill>
                <a:latin typeface="Trebuchet MS"/>
                <a:cs typeface="Trebuchet MS"/>
              </a:rPr>
              <a:t>f</a:t>
            </a:r>
            <a:r>
              <a:rPr dirty="0" sz="4100" spc="-1019">
                <a:solidFill>
                  <a:srgbClr val="FFFFFF"/>
                </a:solidFill>
                <a:latin typeface="Trebuchet MS"/>
                <a:cs typeface="Trebuchet MS"/>
              </a:rPr>
              <a:t>f </a:t>
            </a:r>
            <a:r>
              <a:rPr dirty="0" sz="4100" spc="-1175">
                <a:solidFill>
                  <a:srgbClr val="000000"/>
                </a:solidFill>
                <a:latin typeface="Trebuchet MS"/>
                <a:cs typeface="Trebuchet MS"/>
              </a:rPr>
              <a:t>D</a:t>
            </a:r>
            <a:r>
              <a:rPr dirty="0" sz="4100" spc="-117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4100" spc="-1175">
                <a:solidFill>
                  <a:srgbClr val="000000"/>
                </a:solidFill>
                <a:latin typeface="Trebuchet MS"/>
                <a:cs typeface="Trebuchet MS"/>
              </a:rPr>
              <a:t>a</a:t>
            </a:r>
            <a:r>
              <a:rPr dirty="0" sz="4100" spc="-117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100" spc="-1175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r>
              <a:rPr dirty="0" sz="4100" spc="-117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100" spc="-1175">
                <a:solidFill>
                  <a:srgbClr val="000000"/>
                </a:solidFill>
                <a:latin typeface="Trebuchet MS"/>
                <a:cs typeface="Trebuchet MS"/>
              </a:rPr>
              <a:t>a</a:t>
            </a:r>
            <a:r>
              <a:rPr dirty="0" sz="4100" spc="-117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100" spc="-1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00" spc="-1095">
                <a:solidFill>
                  <a:srgbClr val="000000"/>
                </a:solidFill>
                <a:latin typeface="Trebuchet MS"/>
                <a:cs typeface="Trebuchet MS"/>
              </a:rPr>
              <a:t>G</a:t>
            </a:r>
            <a:r>
              <a:rPr dirty="0" sz="4100" spc="-109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4100" spc="-1095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dirty="0" sz="4100" spc="-109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100" spc="-1095">
                <a:solidFill>
                  <a:srgbClr val="000000"/>
                </a:solidFill>
                <a:latin typeface="Trebuchet MS"/>
                <a:cs typeface="Trebuchet MS"/>
              </a:rPr>
              <a:t>a</a:t>
            </a:r>
            <a:r>
              <a:rPr dirty="0" sz="4100" spc="-109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100" spc="-1095">
                <a:solidFill>
                  <a:srgbClr val="000000"/>
                </a:solidFill>
                <a:latin typeface="Trebuchet MS"/>
                <a:cs typeface="Trebuchet MS"/>
              </a:rPr>
              <a:t>p</a:t>
            </a:r>
            <a:r>
              <a:rPr dirty="0" sz="4100" spc="-1095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4100" spc="-1095">
                <a:solidFill>
                  <a:srgbClr val="000000"/>
                </a:solidFill>
                <a:latin typeface="Trebuchet MS"/>
                <a:cs typeface="Trebuchet MS"/>
              </a:rPr>
              <a:t>h</a:t>
            </a:r>
            <a:r>
              <a:rPr dirty="0" sz="4100" spc="-109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4100" spc="-1095">
                <a:solidFill>
                  <a:srgbClr val="000000"/>
                </a:solidFill>
                <a:latin typeface="Trebuchet MS"/>
                <a:cs typeface="Trebuchet MS"/>
              </a:rPr>
              <a:t>i</a:t>
            </a:r>
            <a:r>
              <a:rPr dirty="0" sz="4100" spc="-109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4100" spc="-1095">
                <a:solidFill>
                  <a:srgbClr val="000000"/>
                </a:solidFill>
                <a:latin typeface="Trebuchet MS"/>
                <a:cs typeface="Trebuchet MS"/>
              </a:rPr>
              <a:t>c</a:t>
            </a:r>
            <a:r>
              <a:rPr dirty="0" sz="4100" spc="-109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4100" spc="-1095">
                <a:solidFill>
                  <a:srgbClr val="000000"/>
                </a:solidFill>
                <a:latin typeface="Trebuchet MS"/>
                <a:cs typeface="Trebuchet MS"/>
              </a:rPr>
              <a:t>s</a:t>
            </a:r>
            <a:r>
              <a:rPr dirty="0" sz="4100" spc="-109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41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37519" y="5995415"/>
            <a:ext cx="887730" cy="491490"/>
          </a:xfrm>
          <a:custGeom>
            <a:avLst/>
            <a:gdLst/>
            <a:ahLst/>
            <a:cxnLst/>
            <a:rect l="l" t="t" r="r" b="b"/>
            <a:pathLst>
              <a:path w="887729" h="491489">
                <a:moveTo>
                  <a:pt x="0" y="0"/>
                </a:moveTo>
                <a:lnTo>
                  <a:pt x="887729" y="0"/>
                </a:lnTo>
                <a:lnTo>
                  <a:pt x="887729" y="491109"/>
                </a:lnTo>
                <a:lnTo>
                  <a:pt x="0" y="491109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0878987" y="6218137"/>
            <a:ext cx="506730" cy="20447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200" spc="-295">
                <a:latin typeface="Trebuchet MS"/>
                <a:cs typeface="Trebuchet MS"/>
              </a:rPr>
              <a:t>1</a:t>
            </a:r>
            <a:r>
              <a:rPr dirty="0" sz="1200" spc="-295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dirty="0" sz="1200" spc="-295">
                <a:latin typeface="Trebuchet MS"/>
                <a:cs typeface="Trebuchet MS"/>
              </a:rPr>
              <a:t>3</a:t>
            </a:r>
            <a:r>
              <a:rPr dirty="0" sz="1200" spc="-295">
                <a:solidFill>
                  <a:srgbClr val="FFFFFF"/>
                </a:solidFill>
                <a:latin typeface="Trebuchet MS"/>
                <a:cs typeface="Trebuchet MS"/>
              </a:rPr>
              <a:t>3 </a:t>
            </a:r>
            <a:r>
              <a:rPr dirty="0" sz="1200" spc="-385">
                <a:latin typeface="Trebuchet MS"/>
                <a:cs typeface="Trebuchet MS"/>
              </a:rPr>
              <a:t>/</a:t>
            </a:r>
            <a:r>
              <a:rPr dirty="0" sz="1200" spc="-385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dirty="0" sz="12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295">
                <a:latin typeface="Trebuchet MS"/>
                <a:cs typeface="Trebuchet MS"/>
              </a:rPr>
              <a:t>3</a:t>
            </a:r>
            <a:r>
              <a:rPr dirty="0" sz="1200" spc="-295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dirty="0" sz="1200" spc="-295">
                <a:latin typeface="Trebuchet MS"/>
                <a:cs typeface="Trebuchet MS"/>
              </a:rPr>
              <a:t>4</a:t>
            </a:r>
            <a:r>
              <a:rPr dirty="0" sz="1200" spc="-295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20700"/>
            <a:ext cx="4359275" cy="6540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-260">
                <a:latin typeface="Trebuchet MS"/>
                <a:cs typeface="Trebuchet MS"/>
              </a:rPr>
              <a:t>Definition </a:t>
            </a:r>
            <a:r>
              <a:rPr dirty="0" sz="4100" spc="-170">
                <a:latin typeface="Trebuchet MS"/>
                <a:cs typeface="Trebuchet MS"/>
              </a:rPr>
              <a:t>of </a:t>
            </a:r>
            <a:r>
              <a:rPr dirty="0" sz="4100" spc="-235">
                <a:latin typeface="Trebuchet MS"/>
                <a:cs typeface="Trebuchet MS"/>
              </a:rPr>
              <a:t>Data</a:t>
            </a:r>
            <a:r>
              <a:rPr dirty="0" sz="4100" spc="-500">
                <a:latin typeface="Trebuchet MS"/>
                <a:cs typeface="Trebuchet MS"/>
              </a:rPr>
              <a:t> </a:t>
            </a:r>
            <a:r>
              <a:rPr dirty="0" sz="4100" spc="-190">
                <a:latin typeface="Trebuchet MS"/>
                <a:cs typeface="Trebuchet MS"/>
              </a:rPr>
              <a:t>Ink</a:t>
            </a:r>
            <a:endParaRPr sz="41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48754" y="1530350"/>
            <a:ext cx="8733155" cy="737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6050" indent="-133985">
              <a:lnSpc>
                <a:spcPct val="100000"/>
              </a:lnSpc>
              <a:spcBef>
                <a:spcPts val="100"/>
              </a:spcBef>
              <a:buFont typeface="Trebuchet MS"/>
              <a:buChar char="•"/>
              <a:tabLst>
                <a:tab pos="146685" algn="l"/>
              </a:tabLst>
            </a:pPr>
            <a:r>
              <a:rPr dirty="0" sz="1800" spc="-25" b="1">
                <a:solidFill>
                  <a:srgbClr val="C2132D"/>
                </a:solidFill>
                <a:latin typeface="Trebuchet MS"/>
                <a:cs typeface="Trebuchet MS"/>
              </a:rPr>
              <a:t>Data-ink</a:t>
            </a:r>
            <a:r>
              <a:rPr dirty="0" sz="1800" spc="-95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spc="-45" b="1">
                <a:solidFill>
                  <a:srgbClr val="C2132D"/>
                </a:solidFill>
                <a:latin typeface="Trebuchet MS"/>
                <a:cs typeface="Trebuchet MS"/>
              </a:rPr>
              <a:t>refers</a:t>
            </a:r>
            <a:r>
              <a:rPr dirty="0" sz="1800" spc="-95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spc="-70" b="1">
                <a:solidFill>
                  <a:srgbClr val="C2132D"/>
                </a:solidFill>
                <a:latin typeface="Trebuchet MS"/>
                <a:cs typeface="Trebuchet MS"/>
              </a:rPr>
              <a:t>to</a:t>
            </a:r>
            <a:r>
              <a:rPr dirty="0" sz="1800" spc="-95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spc="-80" b="1">
                <a:solidFill>
                  <a:srgbClr val="C2132D"/>
                </a:solidFill>
                <a:latin typeface="Trebuchet MS"/>
                <a:cs typeface="Trebuchet MS"/>
              </a:rPr>
              <a:t>the</a:t>
            </a:r>
            <a:r>
              <a:rPr dirty="0" sz="1800" spc="-90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spc="-25" b="1">
                <a:solidFill>
                  <a:srgbClr val="C2132D"/>
                </a:solidFill>
                <a:latin typeface="Trebuchet MS"/>
                <a:cs typeface="Trebuchet MS"/>
              </a:rPr>
              <a:t>non-erasable</a:t>
            </a:r>
            <a:r>
              <a:rPr dirty="0" sz="1800" spc="-95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spc="-50" b="1">
                <a:solidFill>
                  <a:srgbClr val="C2132D"/>
                </a:solidFill>
                <a:latin typeface="Trebuchet MS"/>
                <a:cs typeface="Trebuchet MS"/>
              </a:rPr>
              <a:t>ink</a:t>
            </a:r>
            <a:r>
              <a:rPr dirty="0" sz="1800" spc="-95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b="1">
                <a:solidFill>
                  <a:srgbClr val="C2132D"/>
                </a:solidFill>
                <a:latin typeface="Trebuchet MS"/>
                <a:cs typeface="Trebuchet MS"/>
              </a:rPr>
              <a:t>used</a:t>
            </a:r>
            <a:r>
              <a:rPr dirty="0" sz="1800" spc="-95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spc="-45" b="1">
                <a:solidFill>
                  <a:srgbClr val="C2132D"/>
                </a:solidFill>
                <a:latin typeface="Trebuchet MS"/>
                <a:cs typeface="Trebuchet MS"/>
              </a:rPr>
              <a:t>for</a:t>
            </a:r>
            <a:r>
              <a:rPr dirty="0" sz="1800" spc="-90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spc="-30" b="1">
                <a:solidFill>
                  <a:srgbClr val="C2132D"/>
                </a:solidFill>
                <a:latin typeface="Trebuchet MS"/>
                <a:cs typeface="Trebuchet MS"/>
              </a:rPr>
              <a:t>presenting</a:t>
            </a:r>
            <a:r>
              <a:rPr dirty="0" sz="1800" spc="-95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spc="-80" b="1">
                <a:solidFill>
                  <a:srgbClr val="C2132D"/>
                </a:solidFill>
                <a:latin typeface="Trebuchet MS"/>
                <a:cs typeface="Trebuchet MS"/>
              </a:rPr>
              <a:t>the</a:t>
            </a:r>
            <a:r>
              <a:rPr dirty="0" sz="1800" spc="-95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spc="-65" b="1">
                <a:solidFill>
                  <a:srgbClr val="C2132D"/>
                </a:solidFill>
                <a:latin typeface="Trebuchet MS"/>
                <a:cs typeface="Trebuchet MS"/>
              </a:rPr>
              <a:t>data</a:t>
            </a:r>
            <a:r>
              <a:rPr dirty="0" sz="1800" spc="-65">
                <a:solidFill>
                  <a:srgbClr val="585D60"/>
                </a:solidFill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  <a:p>
            <a:pPr lvl="1" marL="527050" indent="-134620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527685" algn="l"/>
              </a:tabLst>
            </a:pPr>
            <a:r>
              <a:rPr dirty="0" sz="1800" spc="-30">
                <a:solidFill>
                  <a:srgbClr val="585D60"/>
                </a:solidFill>
                <a:latin typeface="Trebuchet MS"/>
                <a:cs typeface="Trebuchet MS"/>
              </a:rPr>
              <a:t>If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35">
                <a:solidFill>
                  <a:srgbClr val="585D60"/>
                </a:solidFill>
                <a:latin typeface="Trebuchet MS"/>
                <a:cs typeface="Trebuchet MS"/>
              </a:rPr>
              <a:t>data-ink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585D60"/>
                </a:solidFill>
                <a:latin typeface="Trebuchet MS"/>
                <a:cs typeface="Trebuchet MS"/>
              </a:rPr>
              <a:t>would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585D60"/>
                </a:solidFill>
                <a:latin typeface="Trebuchet MS"/>
                <a:cs typeface="Trebuchet MS"/>
              </a:rPr>
              <a:t>be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585D60"/>
                </a:solidFill>
                <a:latin typeface="Trebuchet MS"/>
                <a:cs typeface="Trebuchet MS"/>
              </a:rPr>
              <a:t>removed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Trebuchet MS"/>
                <a:cs typeface="Trebuchet MS"/>
              </a:rPr>
              <a:t>from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50">
                <a:solidFill>
                  <a:srgbClr val="585D60"/>
                </a:solidFill>
                <a:latin typeface="Trebuchet MS"/>
                <a:cs typeface="Trebuchet MS"/>
              </a:rPr>
              <a:t>the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35">
                <a:solidFill>
                  <a:srgbClr val="585D60"/>
                </a:solidFill>
                <a:latin typeface="Trebuchet MS"/>
                <a:cs typeface="Trebuchet MS"/>
              </a:rPr>
              <a:t>image,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50">
                <a:solidFill>
                  <a:srgbClr val="585D60"/>
                </a:solidFill>
                <a:latin typeface="Trebuchet MS"/>
                <a:cs typeface="Trebuchet MS"/>
              </a:rPr>
              <a:t>the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585D60"/>
                </a:solidFill>
                <a:latin typeface="Trebuchet MS"/>
                <a:cs typeface="Trebuchet MS"/>
              </a:rPr>
              <a:t>graphic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585D60"/>
                </a:solidFill>
                <a:latin typeface="Trebuchet MS"/>
                <a:cs typeface="Trebuchet MS"/>
              </a:rPr>
              <a:t>would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35">
                <a:solidFill>
                  <a:srgbClr val="585D60"/>
                </a:solidFill>
                <a:latin typeface="Trebuchet MS"/>
                <a:cs typeface="Trebuchet MS"/>
              </a:rPr>
              <a:t>lose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50">
                <a:solidFill>
                  <a:srgbClr val="585D60"/>
                </a:solidFill>
                <a:latin typeface="Trebuchet MS"/>
                <a:cs typeface="Trebuchet MS"/>
              </a:rPr>
              <a:t>the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45">
                <a:solidFill>
                  <a:srgbClr val="585D60"/>
                </a:solidFill>
                <a:latin typeface="Trebuchet MS"/>
                <a:cs typeface="Trebuchet MS"/>
              </a:rPr>
              <a:t>content.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77649" y="2670481"/>
            <a:ext cx="5457662" cy="35852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14400" y="6205537"/>
            <a:ext cx="7762875" cy="0"/>
          </a:xfrm>
          <a:custGeom>
            <a:avLst/>
            <a:gdLst/>
            <a:ahLst/>
            <a:cxnLst/>
            <a:rect l="l" t="t" r="r" b="b"/>
            <a:pathLst>
              <a:path w="7762875" h="0">
                <a:moveTo>
                  <a:pt x="0" y="0"/>
                </a:moveTo>
                <a:lnTo>
                  <a:pt x="7762874" y="0"/>
                </a:lnTo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14400" y="6215062"/>
            <a:ext cx="7762875" cy="0"/>
          </a:xfrm>
          <a:custGeom>
            <a:avLst/>
            <a:gdLst/>
            <a:ahLst/>
            <a:cxnLst/>
            <a:rect l="l" t="t" r="r" b="b"/>
            <a:pathLst>
              <a:path w="7762875" h="0">
                <a:moveTo>
                  <a:pt x="0" y="0"/>
                </a:moveTo>
                <a:lnTo>
                  <a:pt x="7762874" y="0"/>
                </a:lnTo>
              </a:path>
            </a:pathLst>
          </a:custGeom>
          <a:ln w="9524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667750" y="6200774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9524" y="19049"/>
                </a:moveTo>
                <a:lnTo>
                  <a:pt x="0" y="19049"/>
                </a:lnTo>
                <a:lnTo>
                  <a:pt x="0" y="9524"/>
                </a:lnTo>
                <a:lnTo>
                  <a:pt x="9524" y="0"/>
                </a:lnTo>
                <a:lnTo>
                  <a:pt x="9524" y="19049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14400" y="6200774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9049"/>
                </a:moveTo>
                <a:lnTo>
                  <a:pt x="0" y="0"/>
                </a:lnTo>
                <a:lnTo>
                  <a:pt x="9524" y="0"/>
                </a:lnTo>
                <a:lnTo>
                  <a:pt x="9524" y="9524"/>
                </a:lnTo>
                <a:lnTo>
                  <a:pt x="0" y="1904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0878987" y="6218137"/>
            <a:ext cx="506730" cy="20447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200" spc="45">
                <a:solidFill>
                  <a:srgbClr val="585D60"/>
                </a:solidFill>
                <a:latin typeface="Trebuchet MS"/>
                <a:cs typeface="Trebuchet MS"/>
              </a:rPr>
              <a:t>14 </a:t>
            </a:r>
            <a:r>
              <a:rPr dirty="0" sz="1200" spc="-135">
                <a:solidFill>
                  <a:srgbClr val="585D60"/>
                </a:solidFill>
                <a:latin typeface="Trebuchet MS"/>
                <a:cs typeface="Trebuchet MS"/>
              </a:rPr>
              <a:t>/</a:t>
            </a:r>
            <a:r>
              <a:rPr dirty="0" sz="1200" spc="-26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00" spc="45">
                <a:solidFill>
                  <a:srgbClr val="585D60"/>
                </a:solidFill>
                <a:latin typeface="Trebuchet MS"/>
                <a:cs typeface="Trebuchet MS"/>
              </a:rPr>
              <a:t>34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1700" y="6287356"/>
            <a:ext cx="7787005" cy="21336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1250" spc="-20" b="1">
                <a:solidFill>
                  <a:srgbClr val="C2132D"/>
                </a:solidFill>
                <a:latin typeface="Trebuchet MS"/>
                <a:cs typeface="Trebuchet MS"/>
              </a:rPr>
              <a:t>Source:</a:t>
            </a:r>
            <a:r>
              <a:rPr dirty="0" sz="1250" spc="-60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250" spc="5">
                <a:solidFill>
                  <a:srgbClr val="585D60"/>
                </a:solidFill>
                <a:latin typeface="Trebuchet MS"/>
                <a:cs typeface="Trebuchet MS"/>
              </a:rPr>
              <a:t>Slide</a:t>
            </a:r>
            <a:r>
              <a:rPr dirty="0" sz="1250" spc="-5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5">
                <a:solidFill>
                  <a:srgbClr val="585D60"/>
                </a:solidFill>
                <a:latin typeface="Trebuchet MS"/>
                <a:cs typeface="Trebuchet MS"/>
              </a:rPr>
              <a:t>Adapted</a:t>
            </a:r>
            <a:r>
              <a:rPr dirty="0" sz="1250" spc="-5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>
                <a:solidFill>
                  <a:srgbClr val="585D60"/>
                </a:solidFill>
                <a:latin typeface="Trebuchet MS"/>
                <a:cs typeface="Trebuchet MS"/>
              </a:rPr>
              <a:t>from</a:t>
            </a:r>
            <a:r>
              <a:rPr dirty="0" sz="1250" spc="-5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10">
                <a:solidFill>
                  <a:srgbClr val="585D60"/>
                </a:solidFill>
                <a:latin typeface="Trebuchet MS"/>
                <a:cs typeface="Trebuchet MS"/>
              </a:rPr>
              <a:t>Hanspeter</a:t>
            </a:r>
            <a:r>
              <a:rPr dirty="0" sz="1250" spc="-5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-35">
                <a:solidFill>
                  <a:srgbClr val="585D60"/>
                </a:solidFill>
                <a:latin typeface="Trebuchet MS"/>
                <a:cs typeface="Trebuchet MS"/>
              </a:rPr>
              <a:t>Pfister.</a:t>
            </a:r>
            <a:r>
              <a:rPr dirty="0" sz="1250" spc="-6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-15">
                <a:solidFill>
                  <a:srgbClr val="585D60"/>
                </a:solidFill>
                <a:latin typeface="Trebuchet MS"/>
                <a:cs typeface="Trebuchet MS"/>
              </a:rPr>
              <a:t>Lecture</a:t>
            </a:r>
            <a:r>
              <a:rPr dirty="0" sz="1250" spc="-5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35">
                <a:solidFill>
                  <a:srgbClr val="585D60"/>
                </a:solidFill>
                <a:latin typeface="Trebuchet MS"/>
                <a:cs typeface="Trebuchet MS"/>
              </a:rPr>
              <a:t>Notes</a:t>
            </a:r>
            <a:r>
              <a:rPr dirty="0" sz="1250" spc="-5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-15">
                <a:solidFill>
                  <a:srgbClr val="585D60"/>
                </a:solidFill>
                <a:latin typeface="Trebuchet MS"/>
                <a:cs typeface="Trebuchet MS"/>
              </a:rPr>
              <a:t>for</a:t>
            </a:r>
            <a:r>
              <a:rPr dirty="0" sz="1250" spc="-5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105">
                <a:solidFill>
                  <a:srgbClr val="585D60"/>
                </a:solidFill>
                <a:latin typeface="Trebuchet MS"/>
                <a:cs typeface="Trebuchet MS"/>
              </a:rPr>
              <a:t>CS</a:t>
            </a:r>
            <a:r>
              <a:rPr dirty="0" sz="1250" spc="-5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5">
                <a:solidFill>
                  <a:srgbClr val="585D60"/>
                </a:solidFill>
                <a:latin typeface="Trebuchet MS"/>
                <a:cs typeface="Trebuchet MS"/>
              </a:rPr>
              <a:t>171.</a:t>
            </a:r>
            <a:r>
              <a:rPr dirty="0" sz="1250" spc="-5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>
                <a:solidFill>
                  <a:srgbClr val="585D60"/>
                </a:solidFill>
                <a:latin typeface="Trebuchet MS"/>
                <a:cs typeface="Trebuchet MS"/>
              </a:rPr>
              <a:t>Harvard</a:t>
            </a:r>
            <a:r>
              <a:rPr dirty="0" sz="1250" spc="-6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-30">
                <a:solidFill>
                  <a:srgbClr val="585D60"/>
                </a:solidFill>
                <a:latin typeface="Trebuchet MS"/>
                <a:cs typeface="Trebuchet MS"/>
              </a:rPr>
              <a:t>University.</a:t>
            </a:r>
            <a:r>
              <a:rPr dirty="0" sz="1250" spc="-5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-35">
                <a:solidFill>
                  <a:srgbClr val="83D5D3"/>
                </a:solidFill>
                <a:latin typeface="Trebuchet MS"/>
                <a:cs typeface="Trebuchet MS"/>
                <a:hlinkClick r:id="rId3"/>
              </a:rPr>
              <a:t>http://cs171.org/</a:t>
            </a:r>
            <a:endParaRPr sz="12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520700"/>
            <a:ext cx="6486525" cy="6540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-100">
                <a:solidFill>
                  <a:srgbClr val="C2132D"/>
                </a:solidFill>
                <a:latin typeface="Trebuchet MS"/>
                <a:cs typeface="Trebuchet MS"/>
              </a:rPr>
              <a:t>Focus </a:t>
            </a:r>
            <a:r>
              <a:rPr dirty="0" sz="4100" spc="-190">
                <a:solidFill>
                  <a:srgbClr val="C2132D"/>
                </a:solidFill>
                <a:latin typeface="Trebuchet MS"/>
                <a:cs typeface="Trebuchet MS"/>
              </a:rPr>
              <a:t>on </a:t>
            </a:r>
            <a:r>
              <a:rPr dirty="0" sz="4100" spc="-295">
                <a:solidFill>
                  <a:srgbClr val="C2132D"/>
                </a:solidFill>
                <a:latin typeface="Trebuchet MS"/>
                <a:cs typeface="Trebuchet MS"/>
              </a:rPr>
              <a:t>Data: </a:t>
            </a:r>
            <a:r>
              <a:rPr dirty="0" sz="4100" spc="-204">
                <a:solidFill>
                  <a:srgbClr val="C2132D"/>
                </a:solidFill>
                <a:latin typeface="Trebuchet MS"/>
                <a:cs typeface="Trebuchet MS"/>
              </a:rPr>
              <a:t>Avoid</a:t>
            </a:r>
            <a:r>
              <a:rPr dirty="0" sz="4100" spc="-620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4100" spc="-275">
                <a:solidFill>
                  <a:srgbClr val="C2132D"/>
                </a:solidFill>
                <a:latin typeface="Trebuchet MS"/>
                <a:cs typeface="Trebuchet MS"/>
              </a:rPr>
              <a:t>Chartjunk</a:t>
            </a:r>
            <a:endParaRPr sz="41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1530350"/>
            <a:ext cx="78689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5" b="1">
                <a:solidFill>
                  <a:srgbClr val="C2132D"/>
                </a:solidFill>
                <a:latin typeface="Trebuchet MS"/>
                <a:cs typeface="Trebuchet MS"/>
              </a:rPr>
              <a:t>Chartjunk</a:t>
            </a:r>
            <a:r>
              <a:rPr dirty="0" sz="1800" spc="-90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spc="40" b="1">
                <a:solidFill>
                  <a:srgbClr val="C2132D"/>
                </a:solidFill>
                <a:latin typeface="Trebuchet MS"/>
                <a:cs typeface="Trebuchet MS"/>
              </a:rPr>
              <a:t>is</a:t>
            </a:r>
            <a:r>
              <a:rPr dirty="0" sz="1800" spc="-90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spc="-80" b="1">
                <a:solidFill>
                  <a:srgbClr val="C2132D"/>
                </a:solidFill>
                <a:latin typeface="Trebuchet MS"/>
                <a:cs typeface="Trebuchet MS"/>
              </a:rPr>
              <a:t>the</a:t>
            </a:r>
            <a:r>
              <a:rPr dirty="0" sz="1800" spc="-90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spc="-45" b="1">
                <a:solidFill>
                  <a:srgbClr val="C2132D"/>
                </a:solidFill>
                <a:latin typeface="Trebuchet MS"/>
                <a:cs typeface="Trebuchet MS"/>
              </a:rPr>
              <a:t>extraneous</a:t>
            </a:r>
            <a:r>
              <a:rPr dirty="0" sz="1800" spc="-90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spc="-10" b="1">
                <a:solidFill>
                  <a:srgbClr val="C2132D"/>
                </a:solidFill>
                <a:latin typeface="Trebuchet MS"/>
                <a:cs typeface="Trebuchet MS"/>
              </a:rPr>
              <a:t>visual</a:t>
            </a:r>
            <a:r>
              <a:rPr dirty="0" sz="1800" spc="-90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spc="-30" b="1">
                <a:solidFill>
                  <a:srgbClr val="C2132D"/>
                </a:solidFill>
                <a:latin typeface="Trebuchet MS"/>
                <a:cs typeface="Trebuchet MS"/>
              </a:rPr>
              <a:t>elements</a:t>
            </a:r>
            <a:r>
              <a:rPr dirty="0" sz="1800" spc="-90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spc="-70" b="1">
                <a:solidFill>
                  <a:srgbClr val="C2132D"/>
                </a:solidFill>
                <a:latin typeface="Trebuchet MS"/>
                <a:cs typeface="Trebuchet MS"/>
              </a:rPr>
              <a:t>that</a:t>
            </a:r>
            <a:r>
              <a:rPr dirty="0" sz="1800" spc="-90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spc="-35" b="1">
                <a:solidFill>
                  <a:srgbClr val="C2132D"/>
                </a:solidFill>
                <a:latin typeface="Trebuchet MS"/>
                <a:cs typeface="Trebuchet MS"/>
              </a:rPr>
              <a:t>distract</a:t>
            </a:r>
            <a:r>
              <a:rPr dirty="0" sz="1800" spc="-90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spc="-40" b="1">
                <a:solidFill>
                  <a:srgbClr val="C2132D"/>
                </a:solidFill>
                <a:latin typeface="Trebuchet MS"/>
                <a:cs typeface="Trebuchet MS"/>
              </a:rPr>
              <a:t>from</a:t>
            </a:r>
            <a:r>
              <a:rPr dirty="0" sz="1800" spc="-90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spc="-80" b="1">
                <a:solidFill>
                  <a:srgbClr val="C2132D"/>
                </a:solidFill>
                <a:latin typeface="Trebuchet MS"/>
                <a:cs typeface="Trebuchet MS"/>
              </a:rPr>
              <a:t>the</a:t>
            </a:r>
            <a:r>
              <a:rPr dirty="0" sz="1800" spc="-90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spc="-5" b="1">
                <a:solidFill>
                  <a:srgbClr val="C2132D"/>
                </a:solidFill>
                <a:latin typeface="Trebuchet MS"/>
                <a:cs typeface="Trebuchet MS"/>
              </a:rPr>
              <a:t>message!!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52749" y="1971675"/>
            <a:ext cx="5619750" cy="4181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14400" y="6205537"/>
            <a:ext cx="3867150" cy="0"/>
          </a:xfrm>
          <a:custGeom>
            <a:avLst/>
            <a:gdLst/>
            <a:ahLst/>
            <a:cxnLst/>
            <a:rect l="l" t="t" r="r" b="b"/>
            <a:pathLst>
              <a:path w="3867150" h="0">
                <a:moveTo>
                  <a:pt x="0" y="0"/>
                </a:moveTo>
                <a:lnTo>
                  <a:pt x="3867149" y="0"/>
                </a:lnTo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14400" y="6215062"/>
            <a:ext cx="3867150" cy="0"/>
          </a:xfrm>
          <a:custGeom>
            <a:avLst/>
            <a:gdLst/>
            <a:ahLst/>
            <a:cxnLst/>
            <a:rect l="l" t="t" r="r" b="b"/>
            <a:pathLst>
              <a:path w="3867150" h="0">
                <a:moveTo>
                  <a:pt x="0" y="0"/>
                </a:moveTo>
                <a:lnTo>
                  <a:pt x="3867149" y="0"/>
                </a:lnTo>
              </a:path>
            </a:pathLst>
          </a:custGeom>
          <a:ln w="9524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772025" y="6200774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9524" y="19049"/>
                </a:moveTo>
                <a:lnTo>
                  <a:pt x="0" y="19049"/>
                </a:lnTo>
                <a:lnTo>
                  <a:pt x="0" y="9524"/>
                </a:lnTo>
                <a:lnTo>
                  <a:pt x="9524" y="0"/>
                </a:lnTo>
                <a:lnTo>
                  <a:pt x="9524" y="19049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14400" y="6200774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9049"/>
                </a:moveTo>
                <a:lnTo>
                  <a:pt x="0" y="0"/>
                </a:lnTo>
                <a:lnTo>
                  <a:pt x="9524" y="0"/>
                </a:lnTo>
                <a:lnTo>
                  <a:pt x="9524" y="9524"/>
                </a:lnTo>
                <a:lnTo>
                  <a:pt x="0" y="1904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0878987" y="6218137"/>
            <a:ext cx="506730" cy="20447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200" spc="45">
                <a:solidFill>
                  <a:srgbClr val="585D60"/>
                </a:solidFill>
                <a:latin typeface="Trebuchet MS"/>
                <a:cs typeface="Trebuchet MS"/>
              </a:rPr>
              <a:t>15 </a:t>
            </a:r>
            <a:r>
              <a:rPr dirty="0" sz="1200" spc="-135">
                <a:solidFill>
                  <a:srgbClr val="585D60"/>
                </a:solidFill>
                <a:latin typeface="Trebuchet MS"/>
                <a:cs typeface="Trebuchet MS"/>
              </a:rPr>
              <a:t>/</a:t>
            </a:r>
            <a:r>
              <a:rPr dirty="0" sz="1200" spc="-26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00" spc="45">
                <a:solidFill>
                  <a:srgbClr val="585D60"/>
                </a:solidFill>
                <a:latin typeface="Trebuchet MS"/>
                <a:cs typeface="Trebuchet MS"/>
              </a:rPr>
              <a:t>34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1700" y="6287356"/>
            <a:ext cx="3892550" cy="21336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1250" spc="-20" b="1">
                <a:solidFill>
                  <a:srgbClr val="C2132D"/>
                </a:solidFill>
                <a:latin typeface="Trebuchet MS"/>
                <a:cs typeface="Trebuchet MS"/>
              </a:rPr>
              <a:t>Source:</a:t>
            </a:r>
            <a:r>
              <a:rPr dirty="0" sz="1250" spc="-90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250" spc="5">
                <a:solidFill>
                  <a:srgbClr val="585D60"/>
                </a:solidFill>
                <a:latin typeface="Trebuchet MS"/>
                <a:cs typeface="Trebuchet MS"/>
              </a:rPr>
              <a:t>The</a:t>
            </a:r>
            <a:r>
              <a:rPr dirty="0" sz="1250" spc="-6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20">
                <a:solidFill>
                  <a:srgbClr val="585D60"/>
                </a:solidFill>
                <a:latin typeface="Trebuchet MS"/>
                <a:cs typeface="Trebuchet MS"/>
              </a:rPr>
              <a:t>image</a:t>
            </a:r>
            <a:r>
              <a:rPr dirty="0" sz="1250" spc="-6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45">
                <a:solidFill>
                  <a:srgbClr val="585D60"/>
                </a:solidFill>
                <a:latin typeface="Trebuchet MS"/>
                <a:cs typeface="Trebuchet MS"/>
              </a:rPr>
              <a:t>is</a:t>
            </a:r>
            <a:r>
              <a:rPr dirty="0" sz="1250" spc="-6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>
                <a:solidFill>
                  <a:srgbClr val="585D60"/>
                </a:solidFill>
                <a:latin typeface="Trebuchet MS"/>
                <a:cs typeface="Trebuchet MS"/>
              </a:rPr>
              <a:t>from</a:t>
            </a:r>
            <a:r>
              <a:rPr dirty="0" sz="1250" spc="-9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5">
                <a:solidFill>
                  <a:srgbClr val="83D5D3"/>
                </a:solidFill>
                <a:latin typeface="Trebuchet MS"/>
                <a:cs typeface="Trebuchet MS"/>
                <a:hlinkClick r:id="rId3"/>
              </a:rPr>
              <a:t>The</a:t>
            </a:r>
            <a:r>
              <a:rPr dirty="0" sz="1250" spc="-65">
                <a:solidFill>
                  <a:srgbClr val="83D5D3"/>
                </a:solidFill>
                <a:latin typeface="Trebuchet MS"/>
                <a:cs typeface="Trebuchet MS"/>
                <a:hlinkClick r:id="rId3"/>
              </a:rPr>
              <a:t> </a:t>
            </a:r>
            <a:r>
              <a:rPr dirty="0" sz="1250" spc="-10">
                <a:solidFill>
                  <a:srgbClr val="83D5D3"/>
                </a:solidFill>
                <a:latin typeface="Trebuchet MS"/>
                <a:cs typeface="Trebuchet MS"/>
                <a:hlinkClick r:id="rId3"/>
              </a:rPr>
              <a:t>Data-Ink</a:t>
            </a:r>
            <a:r>
              <a:rPr dirty="0" sz="1250" spc="-65">
                <a:solidFill>
                  <a:srgbClr val="83D5D3"/>
                </a:solidFill>
                <a:latin typeface="Trebuchet MS"/>
                <a:cs typeface="Trebuchet MS"/>
                <a:hlinkClick r:id="rId3"/>
              </a:rPr>
              <a:t> </a:t>
            </a:r>
            <a:r>
              <a:rPr dirty="0" sz="1250" spc="-5">
                <a:solidFill>
                  <a:srgbClr val="83D5D3"/>
                </a:solidFill>
                <a:latin typeface="Trebuchet MS"/>
                <a:cs typeface="Trebuchet MS"/>
                <a:hlinkClick r:id="rId3"/>
              </a:rPr>
              <a:t>Ratio</a:t>
            </a:r>
            <a:r>
              <a:rPr dirty="0" sz="1250" spc="-60">
                <a:solidFill>
                  <a:srgbClr val="83D5D3"/>
                </a:solidFill>
                <a:latin typeface="Trebuchet MS"/>
                <a:cs typeface="Trebuchet MS"/>
                <a:hlinkClick r:id="rId3"/>
              </a:rPr>
              <a:t> </a:t>
            </a:r>
            <a:r>
              <a:rPr dirty="0" sz="1250" spc="10">
                <a:solidFill>
                  <a:srgbClr val="83D5D3"/>
                </a:solidFill>
                <a:latin typeface="Trebuchet MS"/>
                <a:cs typeface="Trebuchet MS"/>
                <a:hlinkClick r:id="rId3"/>
              </a:rPr>
              <a:t>Example</a:t>
            </a:r>
            <a:endParaRPr sz="12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20700"/>
            <a:ext cx="7109459" cy="6540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-320">
                <a:latin typeface="Trebuchet MS"/>
                <a:cs typeface="Trebuchet MS"/>
              </a:rPr>
              <a:t>Other </a:t>
            </a:r>
            <a:r>
              <a:rPr dirty="0" sz="4100" spc="-254">
                <a:latin typeface="Trebuchet MS"/>
                <a:cs typeface="Trebuchet MS"/>
              </a:rPr>
              <a:t>Subjective </a:t>
            </a:r>
            <a:r>
              <a:rPr dirty="0" sz="4100" spc="-125">
                <a:latin typeface="Trebuchet MS"/>
                <a:cs typeface="Trebuchet MS"/>
              </a:rPr>
              <a:t>Design</a:t>
            </a:r>
            <a:r>
              <a:rPr dirty="0" sz="4100" spc="-330">
                <a:latin typeface="Trebuchet MS"/>
                <a:cs typeface="Trebuchet MS"/>
              </a:rPr>
              <a:t> </a:t>
            </a:r>
            <a:r>
              <a:rPr dirty="0" sz="4100" spc="-175">
                <a:latin typeface="Trebuchet MS"/>
                <a:cs typeface="Trebuchet MS"/>
              </a:rPr>
              <a:t>Principles</a:t>
            </a:r>
            <a:endParaRPr sz="41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48754" y="1530350"/>
            <a:ext cx="8341359" cy="16046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6050" indent="-133985">
              <a:lnSpc>
                <a:spcPct val="100000"/>
              </a:lnSpc>
              <a:spcBef>
                <a:spcPts val="100"/>
              </a:spcBef>
              <a:buFont typeface="Trebuchet MS"/>
              <a:buChar char="•"/>
              <a:tabLst>
                <a:tab pos="146685" algn="l"/>
              </a:tabLst>
            </a:pPr>
            <a:r>
              <a:rPr dirty="0" sz="1800" spc="-25" b="1">
                <a:solidFill>
                  <a:srgbClr val="C2132D"/>
                </a:solidFill>
                <a:latin typeface="Trebuchet MS"/>
                <a:cs typeface="Trebuchet MS"/>
              </a:rPr>
              <a:t>Aesthetics:</a:t>
            </a:r>
            <a:r>
              <a:rPr dirty="0" sz="1800" spc="-90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spc="-45">
                <a:solidFill>
                  <a:srgbClr val="585D60"/>
                </a:solidFill>
                <a:latin typeface="Trebuchet MS"/>
                <a:cs typeface="Trebuchet MS"/>
              </a:rPr>
              <a:t>Attractive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20">
                <a:solidFill>
                  <a:srgbClr val="585D60"/>
                </a:solidFill>
                <a:latin typeface="Trebuchet MS"/>
                <a:cs typeface="Trebuchet MS"/>
              </a:rPr>
              <a:t>things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35">
                <a:solidFill>
                  <a:srgbClr val="585D60"/>
                </a:solidFill>
                <a:latin typeface="Trebuchet MS"/>
                <a:cs typeface="Trebuchet MS"/>
              </a:rPr>
              <a:t>are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585D60"/>
                </a:solidFill>
                <a:latin typeface="Trebuchet MS"/>
                <a:cs typeface="Trebuchet MS"/>
              </a:rPr>
              <a:t>perceived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114">
                <a:solidFill>
                  <a:srgbClr val="585D60"/>
                </a:solidFill>
                <a:latin typeface="Trebuchet MS"/>
                <a:cs typeface="Trebuchet MS"/>
              </a:rPr>
              <a:t>as</a:t>
            </a:r>
            <a:r>
              <a:rPr dirty="0" sz="1800" spc="-9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585D60"/>
                </a:solidFill>
                <a:latin typeface="Trebuchet MS"/>
                <a:cs typeface="Trebuchet MS"/>
              </a:rPr>
              <a:t>more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5">
                <a:solidFill>
                  <a:srgbClr val="585D60"/>
                </a:solidFill>
                <a:latin typeface="Trebuchet MS"/>
                <a:cs typeface="Trebuchet MS"/>
              </a:rPr>
              <a:t>useful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585D60"/>
                </a:solidFill>
                <a:latin typeface="Trebuchet MS"/>
                <a:cs typeface="Trebuchet MS"/>
              </a:rPr>
              <a:t>than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45">
                <a:solidFill>
                  <a:srgbClr val="585D60"/>
                </a:solidFill>
                <a:latin typeface="Trebuchet MS"/>
                <a:cs typeface="Trebuchet MS"/>
              </a:rPr>
              <a:t>unattractive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60">
                <a:solidFill>
                  <a:srgbClr val="585D60"/>
                </a:solidFill>
                <a:latin typeface="Trebuchet MS"/>
                <a:cs typeface="Trebuchet MS"/>
              </a:rPr>
              <a:t>ones</a:t>
            </a:r>
            <a:endParaRPr sz="1800">
              <a:latin typeface="Trebuchet MS"/>
              <a:cs typeface="Trebuchet MS"/>
            </a:endParaRPr>
          </a:p>
          <a:p>
            <a:pPr marL="146050" indent="-133985">
              <a:lnSpc>
                <a:spcPct val="100000"/>
              </a:lnSpc>
              <a:spcBef>
                <a:spcPts val="1290"/>
              </a:spcBef>
              <a:buFont typeface="Trebuchet MS"/>
              <a:buChar char="•"/>
              <a:tabLst>
                <a:tab pos="146685" algn="l"/>
              </a:tabLst>
            </a:pPr>
            <a:r>
              <a:rPr dirty="0" sz="1800" spc="-45" b="1">
                <a:solidFill>
                  <a:srgbClr val="C2132D"/>
                </a:solidFill>
                <a:latin typeface="Trebuchet MS"/>
                <a:cs typeface="Trebuchet MS"/>
              </a:rPr>
              <a:t>Style:</a:t>
            </a:r>
            <a:r>
              <a:rPr dirty="0" sz="1800" spc="-100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spc="30">
                <a:solidFill>
                  <a:srgbClr val="585D60"/>
                </a:solidFill>
                <a:latin typeface="Trebuchet MS"/>
                <a:cs typeface="Trebuchet MS"/>
              </a:rPr>
              <a:t>Communicates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65">
                <a:solidFill>
                  <a:srgbClr val="585D60"/>
                </a:solidFill>
                <a:latin typeface="Trebuchet MS"/>
                <a:cs typeface="Trebuchet MS"/>
              </a:rPr>
              <a:t>brand,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5">
                <a:solidFill>
                  <a:srgbClr val="585D60"/>
                </a:solidFill>
                <a:latin typeface="Trebuchet MS"/>
                <a:cs typeface="Trebuchet MS"/>
              </a:rPr>
              <a:t>process,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25">
                <a:solidFill>
                  <a:srgbClr val="585D60"/>
                </a:solidFill>
                <a:latin typeface="Trebuchet MS"/>
                <a:cs typeface="Trebuchet MS"/>
              </a:rPr>
              <a:t>who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50">
                <a:solidFill>
                  <a:srgbClr val="585D60"/>
                </a:solidFill>
                <a:latin typeface="Trebuchet MS"/>
                <a:cs typeface="Trebuchet MS"/>
              </a:rPr>
              <a:t>the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10">
                <a:solidFill>
                  <a:srgbClr val="585D60"/>
                </a:solidFill>
                <a:latin typeface="Trebuchet MS"/>
                <a:cs typeface="Trebuchet MS"/>
              </a:rPr>
              <a:t>designer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60">
                <a:solidFill>
                  <a:srgbClr val="585D60"/>
                </a:solidFill>
                <a:latin typeface="Trebuchet MS"/>
                <a:cs typeface="Trebuchet MS"/>
              </a:rPr>
              <a:t>is</a:t>
            </a:r>
            <a:endParaRPr sz="1800">
              <a:latin typeface="Trebuchet MS"/>
              <a:cs typeface="Trebuchet MS"/>
            </a:endParaRPr>
          </a:p>
          <a:p>
            <a:pPr marL="146050" indent="-133985">
              <a:lnSpc>
                <a:spcPct val="100000"/>
              </a:lnSpc>
              <a:spcBef>
                <a:spcPts val="1215"/>
              </a:spcBef>
              <a:buFont typeface="Trebuchet MS"/>
              <a:buChar char="•"/>
              <a:tabLst>
                <a:tab pos="146685" algn="l"/>
              </a:tabLst>
            </a:pPr>
            <a:r>
              <a:rPr dirty="0" sz="1800" spc="-10" b="1">
                <a:solidFill>
                  <a:srgbClr val="C2132D"/>
                </a:solidFill>
                <a:latin typeface="Trebuchet MS"/>
                <a:cs typeface="Trebuchet MS"/>
              </a:rPr>
              <a:t>Playfulness: </a:t>
            </a:r>
            <a:r>
              <a:rPr dirty="0" sz="1800" spc="35">
                <a:solidFill>
                  <a:srgbClr val="585D60"/>
                </a:solidFill>
                <a:latin typeface="Trebuchet MS"/>
                <a:cs typeface="Trebuchet MS"/>
              </a:rPr>
              <a:t>Encourages </a:t>
            </a:r>
            <a:r>
              <a:rPr dirty="0" sz="1800" spc="-25">
                <a:solidFill>
                  <a:srgbClr val="585D60"/>
                </a:solidFill>
                <a:latin typeface="Trebuchet MS"/>
                <a:cs typeface="Trebuchet MS"/>
              </a:rPr>
              <a:t>experimentation </a:t>
            </a:r>
            <a:r>
              <a:rPr dirty="0" sz="1800" spc="15">
                <a:solidFill>
                  <a:srgbClr val="585D60"/>
                </a:solidFill>
                <a:latin typeface="Trebuchet MS"/>
                <a:cs typeface="Trebuchet MS"/>
              </a:rPr>
              <a:t>and</a:t>
            </a:r>
            <a:r>
              <a:rPr dirty="0" sz="1800" spc="-40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30">
                <a:solidFill>
                  <a:srgbClr val="585D60"/>
                </a:solidFill>
                <a:latin typeface="Trebuchet MS"/>
                <a:cs typeface="Trebuchet MS"/>
              </a:rPr>
              <a:t>exploration</a:t>
            </a:r>
            <a:endParaRPr sz="1800">
              <a:latin typeface="Trebuchet MS"/>
              <a:cs typeface="Trebuchet MS"/>
            </a:endParaRPr>
          </a:p>
          <a:p>
            <a:pPr marL="146050" indent="-133985">
              <a:lnSpc>
                <a:spcPct val="100000"/>
              </a:lnSpc>
              <a:spcBef>
                <a:spcPts val="1290"/>
              </a:spcBef>
              <a:buFont typeface="Trebuchet MS"/>
              <a:buChar char="•"/>
              <a:tabLst>
                <a:tab pos="146685" algn="l"/>
              </a:tabLst>
            </a:pPr>
            <a:r>
              <a:rPr dirty="0" sz="1800" spc="-15" b="1">
                <a:solidFill>
                  <a:srgbClr val="C2132D"/>
                </a:solidFill>
                <a:latin typeface="Trebuchet MS"/>
                <a:cs typeface="Trebuchet MS"/>
              </a:rPr>
              <a:t>Vividness:</a:t>
            </a:r>
            <a:r>
              <a:rPr dirty="0" sz="1800" spc="-95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spc="45">
                <a:solidFill>
                  <a:srgbClr val="585D60"/>
                </a:solidFill>
                <a:latin typeface="Trebuchet MS"/>
                <a:cs typeface="Trebuchet MS"/>
              </a:rPr>
              <a:t>Can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15">
                <a:solidFill>
                  <a:srgbClr val="585D60"/>
                </a:solidFill>
                <a:latin typeface="Trebuchet MS"/>
                <a:cs typeface="Trebuchet MS"/>
              </a:rPr>
              <a:t>make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30">
                <a:solidFill>
                  <a:srgbClr val="585D60"/>
                </a:solidFill>
                <a:latin typeface="Trebuchet MS"/>
                <a:cs typeface="Trebuchet MS"/>
              </a:rPr>
              <a:t>a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585D60"/>
                </a:solidFill>
                <a:latin typeface="Trebuchet MS"/>
                <a:cs typeface="Trebuchet MS"/>
              </a:rPr>
              <a:t>visualization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585D60"/>
                </a:solidFill>
                <a:latin typeface="Trebuchet MS"/>
                <a:cs typeface="Trebuchet MS"/>
              </a:rPr>
              <a:t>more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Trebuchet MS"/>
                <a:cs typeface="Trebuchet MS"/>
              </a:rPr>
              <a:t>memorable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00" y="6024562"/>
            <a:ext cx="9334500" cy="0"/>
          </a:xfrm>
          <a:custGeom>
            <a:avLst/>
            <a:gdLst/>
            <a:ahLst/>
            <a:cxnLst/>
            <a:rect l="l" t="t" r="r" b="b"/>
            <a:pathLst>
              <a:path w="9334500" h="0">
                <a:moveTo>
                  <a:pt x="0" y="0"/>
                </a:moveTo>
                <a:lnTo>
                  <a:pt x="9334499" y="0"/>
                </a:lnTo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14400" y="6034087"/>
            <a:ext cx="9334500" cy="0"/>
          </a:xfrm>
          <a:custGeom>
            <a:avLst/>
            <a:gdLst/>
            <a:ahLst/>
            <a:cxnLst/>
            <a:rect l="l" t="t" r="r" b="b"/>
            <a:pathLst>
              <a:path w="9334500" h="0">
                <a:moveTo>
                  <a:pt x="0" y="0"/>
                </a:moveTo>
                <a:lnTo>
                  <a:pt x="9334499" y="0"/>
                </a:lnTo>
              </a:path>
            </a:pathLst>
          </a:custGeom>
          <a:ln w="9524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239374" y="6019799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9524" y="19049"/>
                </a:moveTo>
                <a:lnTo>
                  <a:pt x="0" y="19049"/>
                </a:lnTo>
                <a:lnTo>
                  <a:pt x="0" y="9524"/>
                </a:lnTo>
                <a:lnTo>
                  <a:pt x="9524" y="0"/>
                </a:lnTo>
                <a:lnTo>
                  <a:pt x="9524" y="19049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14400" y="6019799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9049"/>
                </a:moveTo>
                <a:lnTo>
                  <a:pt x="0" y="0"/>
                </a:lnTo>
                <a:lnTo>
                  <a:pt x="9524" y="0"/>
                </a:lnTo>
                <a:lnTo>
                  <a:pt x="9524" y="9524"/>
                </a:lnTo>
                <a:lnTo>
                  <a:pt x="0" y="1904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01700" y="6085299"/>
            <a:ext cx="9334500" cy="4083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dirty="0" sz="1250" spc="-20" b="1">
                <a:solidFill>
                  <a:srgbClr val="C2132D"/>
                </a:solidFill>
                <a:latin typeface="Trebuchet MS"/>
                <a:cs typeface="Trebuchet MS"/>
              </a:rPr>
              <a:t>Source:</a:t>
            </a:r>
            <a:r>
              <a:rPr dirty="0" sz="1250" spc="-55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250" spc="5">
                <a:solidFill>
                  <a:srgbClr val="585D60"/>
                </a:solidFill>
                <a:latin typeface="Trebuchet MS"/>
                <a:cs typeface="Trebuchet MS"/>
              </a:rPr>
              <a:t>Slide</a:t>
            </a:r>
            <a:r>
              <a:rPr dirty="0" sz="1250" spc="-5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5">
                <a:solidFill>
                  <a:srgbClr val="585D60"/>
                </a:solidFill>
                <a:latin typeface="Trebuchet MS"/>
                <a:cs typeface="Trebuchet MS"/>
              </a:rPr>
              <a:t>Adapted</a:t>
            </a:r>
            <a:r>
              <a:rPr dirty="0" sz="1250" spc="-5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>
                <a:solidFill>
                  <a:srgbClr val="585D60"/>
                </a:solidFill>
                <a:latin typeface="Trebuchet MS"/>
                <a:cs typeface="Trebuchet MS"/>
              </a:rPr>
              <a:t>from</a:t>
            </a:r>
            <a:r>
              <a:rPr dirty="0" sz="1250" spc="-5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10">
                <a:solidFill>
                  <a:srgbClr val="585D60"/>
                </a:solidFill>
                <a:latin typeface="Trebuchet MS"/>
                <a:cs typeface="Trebuchet MS"/>
              </a:rPr>
              <a:t>Hanspeter</a:t>
            </a:r>
            <a:r>
              <a:rPr dirty="0" sz="1250" spc="-5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-35">
                <a:solidFill>
                  <a:srgbClr val="585D60"/>
                </a:solidFill>
                <a:latin typeface="Trebuchet MS"/>
                <a:cs typeface="Trebuchet MS"/>
              </a:rPr>
              <a:t>Pfister.</a:t>
            </a:r>
            <a:r>
              <a:rPr dirty="0" sz="1250" spc="-5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-15">
                <a:solidFill>
                  <a:srgbClr val="585D60"/>
                </a:solidFill>
                <a:latin typeface="Trebuchet MS"/>
                <a:cs typeface="Trebuchet MS"/>
              </a:rPr>
              <a:t>Lecture</a:t>
            </a:r>
            <a:r>
              <a:rPr dirty="0" sz="1250" spc="-5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35">
                <a:solidFill>
                  <a:srgbClr val="585D60"/>
                </a:solidFill>
                <a:latin typeface="Trebuchet MS"/>
                <a:cs typeface="Trebuchet MS"/>
              </a:rPr>
              <a:t>Notes</a:t>
            </a:r>
            <a:r>
              <a:rPr dirty="0" sz="1250" spc="-5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-15">
                <a:solidFill>
                  <a:srgbClr val="585D60"/>
                </a:solidFill>
                <a:latin typeface="Trebuchet MS"/>
                <a:cs typeface="Trebuchet MS"/>
              </a:rPr>
              <a:t>for</a:t>
            </a:r>
            <a:r>
              <a:rPr dirty="0" sz="1250" spc="-5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105">
                <a:solidFill>
                  <a:srgbClr val="585D60"/>
                </a:solidFill>
                <a:latin typeface="Trebuchet MS"/>
                <a:cs typeface="Trebuchet MS"/>
              </a:rPr>
              <a:t>CS</a:t>
            </a:r>
            <a:r>
              <a:rPr dirty="0" sz="1250" spc="-5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5">
                <a:solidFill>
                  <a:srgbClr val="585D60"/>
                </a:solidFill>
                <a:latin typeface="Trebuchet MS"/>
                <a:cs typeface="Trebuchet MS"/>
              </a:rPr>
              <a:t>171.</a:t>
            </a:r>
            <a:r>
              <a:rPr dirty="0" sz="1250" spc="-5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>
                <a:solidFill>
                  <a:srgbClr val="585D60"/>
                </a:solidFill>
                <a:latin typeface="Trebuchet MS"/>
                <a:cs typeface="Trebuchet MS"/>
              </a:rPr>
              <a:t>Harvard</a:t>
            </a:r>
            <a:r>
              <a:rPr dirty="0" sz="1250" spc="-5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-30">
                <a:solidFill>
                  <a:srgbClr val="585D60"/>
                </a:solidFill>
                <a:latin typeface="Trebuchet MS"/>
                <a:cs typeface="Trebuchet MS"/>
              </a:rPr>
              <a:t>University.</a:t>
            </a:r>
            <a:r>
              <a:rPr dirty="0" sz="1250" spc="-5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-40">
                <a:solidFill>
                  <a:srgbClr val="83D5D3"/>
                </a:solidFill>
                <a:latin typeface="Trebuchet MS"/>
                <a:cs typeface="Trebuchet MS"/>
                <a:hlinkClick r:id="rId2"/>
              </a:rPr>
              <a:t>http://cs171.org/</a:t>
            </a:r>
            <a:r>
              <a:rPr dirty="0" sz="1250" spc="-40">
                <a:solidFill>
                  <a:srgbClr val="585D60"/>
                </a:solidFill>
                <a:latin typeface="Trebuchet MS"/>
                <a:cs typeface="Trebuchet MS"/>
              </a:rPr>
              <a:t>.</a:t>
            </a:r>
            <a:r>
              <a:rPr dirty="0" sz="1250" spc="-5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-5">
                <a:solidFill>
                  <a:srgbClr val="585D60"/>
                </a:solidFill>
                <a:latin typeface="Trebuchet MS"/>
                <a:cs typeface="Trebuchet MS"/>
              </a:rPr>
              <a:t>Information</a:t>
            </a:r>
            <a:r>
              <a:rPr dirty="0" sz="1250" spc="-5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45">
                <a:solidFill>
                  <a:srgbClr val="585D60"/>
                </a:solidFill>
                <a:latin typeface="Trebuchet MS"/>
                <a:cs typeface="Trebuchet MS"/>
              </a:rPr>
              <a:t>is</a:t>
            </a:r>
            <a:r>
              <a:rPr dirty="0" sz="1250" spc="-5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35">
                <a:solidFill>
                  <a:srgbClr val="585D60"/>
                </a:solidFill>
                <a:latin typeface="Trebuchet MS"/>
                <a:cs typeface="Trebuchet MS"/>
              </a:rPr>
              <a:t>based  </a:t>
            </a:r>
            <a:r>
              <a:rPr dirty="0" sz="1250" spc="25">
                <a:solidFill>
                  <a:srgbClr val="585D60"/>
                </a:solidFill>
                <a:latin typeface="Trebuchet MS"/>
                <a:cs typeface="Trebuchet MS"/>
              </a:rPr>
              <a:t>on</a:t>
            </a:r>
            <a:r>
              <a:rPr dirty="0" sz="1250" spc="-6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35">
                <a:solidFill>
                  <a:srgbClr val="585D60"/>
                </a:solidFill>
                <a:latin typeface="Trebuchet MS"/>
                <a:cs typeface="Trebuchet MS"/>
              </a:rPr>
              <a:t>comments</a:t>
            </a:r>
            <a:r>
              <a:rPr dirty="0" sz="1250" spc="-6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-10">
                <a:solidFill>
                  <a:srgbClr val="585D60"/>
                </a:solidFill>
                <a:latin typeface="Trebuchet MS"/>
                <a:cs typeface="Trebuchet MS"/>
              </a:rPr>
              <a:t>by</a:t>
            </a:r>
            <a:r>
              <a:rPr dirty="0" sz="1250" spc="-6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10">
                <a:solidFill>
                  <a:srgbClr val="585D60"/>
                </a:solidFill>
                <a:latin typeface="Trebuchet MS"/>
                <a:cs typeface="Trebuchet MS"/>
              </a:rPr>
              <a:t>Pat</a:t>
            </a:r>
            <a:r>
              <a:rPr dirty="0" sz="1250" spc="-6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10">
                <a:solidFill>
                  <a:srgbClr val="585D60"/>
                </a:solidFill>
                <a:latin typeface="Trebuchet MS"/>
                <a:cs typeface="Trebuchet MS"/>
              </a:rPr>
              <a:t>Hanrahan</a:t>
            </a:r>
            <a:r>
              <a:rPr dirty="0" sz="1250" spc="-6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-20">
                <a:solidFill>
                  <a:srgbClr val="585D60"/>
                </a:solidFill>
                <a:latin typeface="Trebuchet MS"/>
                <a:cs typeface="Trebuchet MS"/>
              </a:rPr>
              <a:t>in</a:t>
            </a:r>
            <a:r>
              <a:rPr dirty="0" sz="1250" spc="-6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10">
                <a:solidFill>
                  <a:srgbClr val="585D60"/>
                </a:solidFill>
                <a:latin typeface="Trebuchet MS"/>
                <a:cs typeface="Trebuchet MS"/>
              </a:rPr>
              <a:t>November</a:t>
            </a:r>
            <a:r>
              <a:rPr dirty="0" sz="1250" spc="-6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15">
                <a:solidFill>
                  <a:srgbClr val="585D60"/>
                </a:solidFill>
                <a:latin typeface="Trebuchet MS"/>
                <a:cs typeface="Trebuchet MS"/>
              </a:rPr>
              <a:t>2007.</a:t>
            </a:r>
            <a:r>
              <a:rPr dirty="0" sz="1250" spc="-8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40">
                <a:solidFill>
                  <a:srgbClr val="585D60"/>
                </a:solidFill>
                <a:latin typeface="Trebuchet MS"/>
                <a:cs typeface="Trebuchet MS"/>
              </a:rPr>
              <a:t>Those</a:t>
            </a:r>
            <a:r>
              <a:rPr dirty="0" sz="1250" spc="-6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25">
                <a:solidFill>
                  <a:srgbClr val="585D60"/>
                </a:solidFill>
                <a:latin typeface="Trebuchet MS"/>
                <a:cs typeface="Trebuchet MS"/>
              </a:rPr>
              <a:t>can</a:t>
            </a:r>
            <a:r>
              <a:rPr dirty="0" sz="1250" spc="-6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-5">
                <a:solidFill>
                  <a:srgbClr val="585D60"/>
                </a:solidFill>
                <a:latin typeface="Trebuchet MS"/>
                <a:cs typeface="Trebuchet MS"/>
              </a:rPr>
              <a:t>be</a:t>
            </a:r>
            <a:r>
              <a:rPr dirty="0" sz="1250" spc="-6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10">
                <a:solidFill>
                  <a:srgbClr val="585D60"/>
                </a:solidFill>
                <a:latin typeface="Trebuchet MS"/>
                <a:cs typeface="Trebuchet MS"/>
              </a:rPr>
              <a:t>found</a:t>
            </a:r>
            <a:r>
              <a:rPr dirty="0" sz="1250" spc="-6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-30">
                <a:solidFill>
                  <a:srgbClr val="585D60"/>
                </a:solidFill>
                <a:latin typeface="Trebuchet MS"/>
                <a:cs typeface="Trebuchet MS"/>
              </a:rPr>
              <a:t>at</a:t>
            </a:r>
            <a:r>
              <a:rPr dirty="0" sz="1250" spc="-6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-20">
                <a:solidFill>
                  <a:srgbClr val="83D5D3"/>
                </a:solidFill>
                <a:latin typeface="Trebuchet MS"/>
                <a:cs typeface="Trebuchet MS"/>
                <a:hlinkClick r:id="rId3"/>
              </a:rPr>
              <a:t>http://www.perceptualedge.com/blog/?p=199</a:t>
            </a:r>
            <a:endParaRPr sz="12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78987" y="6207124"/>
            <a:ext cx="506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45">
                <a:solidFill>
                  <a:srgbClr val="585D60"/>
                </a:solidFill>
                <a:latin typeface="Trebuchet MS"/>
                <a:cs typeface="Trebuchet MS"/>
              </a:rPr>
              <a:t>16 </a:t>
            </a:r>
            <a:r>
              <a:rPr dirty="0" sz="1200" spc="-135">
                <a:solidFill>
                  <a:srgbClr val="585D60"/>
                </a:solidFill>
                <a:latin typeface="Trebuchet MS"/>
                <a:cs typeface="Trebuchet MS"/>
              </a:rPr>
              <a:t>/</a:t>
            </a:r>
            <a:r>
              <a:rPr dirty="0" sz="1200" spc="-26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00" spc="45">
                <a:solidFill>
                  <a:srgbClr val="585D60"/>
                </a:solidFill>
                <a:latin typeface="Trebuchet MS"/>
                <a:cs typeface="Trebuchet MS"/>
              </a:rPr>
              <a:t>34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33672" y="2758440"/>
            <a:ext cx="3072765" cy="935990"/>
          </a:xfrm>
          <a:prstGeom prst="rect"/>
          <a:solidFill>
            <a:srgbClr val="333333"/>
          </a:solidFill>
        </p:spPr>
        <p:txBody>
          <a:bodyPr wrap="square" lIns="0" tIns="140335" rIns="0" bIns="0" rtlCol="0" vert="horz">
            <a:spAutoFit/>
          </a:bodyPr>
          <a:lstStyle/>
          <a:p>
            <a:pPr marL="229235">
              <a:lnSpc>
                <a:spcPct val="100000"/>
              </a:lnSpc>
              <a:spcBef>
                <a:spcPts val="1105"/>
              </a:spcBef>
            </a:pPr>
            <a:r>
              <a:rPr dirty="0" sz="4100" spc="-1175">
                <a:solidFill>
                  <a:srgbClr val="000000"/>
                </a:solidFill>
                <a:latin typeface="Trebuchet MS"/>
                <a:cs typeface="Trebuchet MS"/>
              </a:rPr>
              <a:t>D</a:t>
            </a:r>
            <a:r>
              <a:rPr dirty="0" sz="4100" spc="-117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4100" spc="-1175">
                <a:solidFill>
                  <a:srgbClr val="000000"/>
                </a:solidFill>
                <a:latin typeface="Trebuchet MS"/>
                <a:cs typeface="Trebuchet MS"/>
              </a:rPr>
              <a:t>a</a:t>
            </a:r>
            <a:r>
              <a:rPr dirty="0" sz="4100" spc="-117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100" spc="-1175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r>
              <a:rPr dirty="0" sz="4100" spc="-117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100" spc="-1175">
                <a:solidFill>
                  <a:srgbClr val="000000"/>
                </a:solidFill>
                <a:latin typeface="Trebuchet MS"/>
                <a:cs typeface="Trebuchet MS"/>
              </a:rPr>
              <a:t>a</a:t>
            </a:r>
            <a:r>
              <a:rPr dirty="0" sz="4100" spc="-117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100" spc="-1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00" spc="-1090">
                <a:solidFill>
                  <a:srgbClr val="000000"/>
                </a:solidFill>
                <a:latin typeface="Trebuchet MS"/>
                <a:cs typeface="Trebuchet MS"/>
              </a:rPr>
              <a:t>M</a:t>
            </a:r>
            <a:r>
              <a:rPr dirty="0" sz="4100" spc="-109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4100" spc="-1090">
                <a:solidFill>
                  <a:srgbClr val="000000"/>
                </a:solidFill>
                <a:latin typeface="Trebuchet MS"/>
                <a:cs typeface="Trebuchet MS"/>
              </a:rPr>
              <a:t>o</a:t>
            </a:r>
            <a:r>
              <a:rPr dirty="0" sz="4100" spc="-109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4100" spc="-1090">
                <a:solidFill>
                  <a:srgbClr val="000000"/>
                </a:solidFill>
                <a:latin typeface="Trebuchet MS"/>
                <a:cs typeface="Trebuchet MS"/>
              </a:rPr>
              <a:t>d</a:t>
            </a:r>
            <a:r>
              <a:rPr dirty="0" sz="4100" spc="-109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4100" spc="-1090">
                <a:solidFill>
                  <a:srgbClr val="000000"/>
                </a:solidFill>
                <a:latin typeface="Trebuchet MS"/>
                <a:cs typeface="Trebuchet MS"/>
              </a:rPr>
              <a:t>e</a:t>
            </a:r>
            <a:r>
              <a:rPr dirty="0" sz="4100" spc="-109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100" spc="-1090">
                <a:solidFill>
                  <a:srgbClr val="000000"/>
                </a:solidFill>
                <a:latin typeface="Trebuchet MS"/>
                <a:cs typeface="Trebuchet MS"/>
              </a:rPr>
              <a:t>l</a:t>
            </a:r>
            <a:r>
              <a:rPr dirty="0" sz="4100" spc="-109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4100" spc="-1090">
                <a:solidFill>
                  <a:srgbClr val="000000"/>
                </a:solidFill>
                <a:latin typeface="Trebuchet MS"/>
                <a:cs typeface="Trebuchet MS"/>
              </a:rPr>
              <a:t>s</a:t>
            </a:r>
            <a:r>
              <a:rPr dirty="0" sz="4100" spc="-109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41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37519" y="5995415"/>
            <a:ext cx="887730" cy="491490"/>
          </a:xfrm>
          <a:custGeom>
            <a:avLst/>
            <a:gdLst/>
            <a:ahLst/>
            <a:cxnLst/>
            <a:rect l="l" t="t" r="r" b="b"/>
            <a:pathLst>
              <a:path w="887729" h="491489">
                <a:moveTo>
                  <a:pt x="0" y="0"/>
                </a:moveTo>
                <a:lnTo>
                  <a:pt x="887729" y="0"/>
                </a:lnTo>
                <a:lnTo>
                  <a:pt x="887729" y="491109"/>
                </a:lnTo>
                <a:lnTo>
                  <a:pt x="0" y="491109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0878987" y="6207124"/>
            <a:ext cx="506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95">
                <a:latin typeface="Trebuchet MS"/>
                <a:cs typeface="Trebuchet MS"/>
              </a:rPr>
              <a:t>1</a:t>
            </a:r>
            <a:r>
              <a:rPr dirty="0" sz="1200" spc="-295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dirty="0" sz="1200" spc="-295">
                <a:latin typeface="Trebuchet MS"/>
                <a:cs typeface="Trebuchet MS"/>
              </a:rPr>
              <a:t>7</a:t>
            </a:r>
            <a:r>
              <a:rPr dirty="0" sz="1200" spc="-295">
                <a:solidFill>
                  <a:srgbClr val="FFFFFF"/>
                </a:solidFill>
                <a:latin typeface="Trebuchet MS"/>
                <a:cs typeface="Trebuchet MS"/>
              </a:rPr>
              <a:t>7 </a:t>
            </a:r>
            <a:r>
              <a:rPr dirty="0" sz="1200" spc="-385">
                <a:latin typeface="Trebuchet MS"/>
                <a:cs typeface="Trebuchet MS"/>
              </a:rPr>
              <a:t>/</a:t>
            </a:r>
            <a:r>
              <a:rPr dirty="0" sz="1200" spc="-385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dirty="0" sz="12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295">
                <a:latin typeface="Trebuchet MS"/>
                <a:cs typeface="Trebuchet MS"/>
              </a:rPr>
              <a:t>3</a:t>
            </a:r>
            <a:r>
              <a:rPr dirty="0" sz="1200" spc="-295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dirty="0" sz="1200" spc="-295">
                <a:latin typeface="Trebuchet MS"/>
                <a:cs typeface="Trebuchet MS"/>
              </a:rPr>
              <a:t>4</a:t>
            </a:r>
            <a:r>
              <a:rPr dirty="0" sz="1200" spc="-295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45"/>
              <a:t>20</a:t>
            </a:fld>
            <a:r>
              <a:rPr dirty="0" spc="45"/>
              <a:t> </a:t>
            </a:r>
            <a:r>
              <a:rPr dirty="0" spc="-135"/>
              <a:t>/</a:t>
            </a:r>
            <a:r>
              <a:rPr dirty="0" spc="-260"/>
              <a:t> </a:t>
            </a:r>
            <a:r>
              <a:rPr dirty="0" spc="45"/>
              <a:t>34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20700"/>
            <a:ext cx="9682480" cy="6540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-235">
                <a:latin typeface="Trebuchet MS"/>
                <a:cs typeface="Trebuchet MS"/>
              </a:rPr>
              <a:t>Data </a:t>
            </a:r>
            <a:r>
              <a:rPr dirty="0" sz="4100" spc="-204">
                <a:latin typeface="Trebuchet MS"/>
                <a:cs typeface="Trebuchet MS"/>
              </a:rPr>
              <a:t>Types </a:t>
            </a:r>
            <a:r>
              <a:rPr dirty="0" sz="4100" spc="-250">
                <a:latin typeface="Trebuchet MS"/>
                <a:cs typeface="Trebuchet MS"/>
              </a:rPr>
              <a:t>(from </a:t>
            </a:r>
            <a:r>
              <a:rPr dirty="0" sz="4100" spc="-130">
                <a:latin typeface="Trebuchet MS"/>
                <a:cs typeface="Trebuchet MS"/>
              </a:rPr>
              <a:t>S. </a:t>
            </a:r>
            <a:r>
              <a:rPr dirty="0" sz="4100" spc="-235">
                <a:latin typeface="Trebuchet MS"/>
                <a:cs typeface="Trebuchet MS"/>
              </a:rPr>
              <a:t>Stevens, </a:t>
            </a:r>
            <a:r>
              <a:rPr dirty="0" sz="4100" spc="-254">
                <a:latin typeface="Trebuchet MS"/>
                <a:cs typeface="Trebuchet MS"/>
              </a:rPr>
              <a:t>Theory </a:t>
            </a:r>
            <a:r>
              <a:rPr dirty="0" sz="4100" spc="-170">
                <a:latin typeface="Trebuchet MS"/>
                <a:cs typeface="Trebuchet MS"/>
              </a:rPr>
              <a:t>of</a:t>
            </a:r>
            <a:r>
              <a:rPr dirty="0" sz="4100" spc="-860">
                <a:latin typeface="Trebuchet MS"/>
                <a:cs typeface="Trebuchet MS"/>
              </a:rPr>
              <a:t> </a:t>
            </a:r>
            <a:r>
              <a:rPr dirty="0" sz="4100" spc="-100">
                <a:latin typeface="Trebuchet MS"/>
                <a:cs typeface="Trebuchet MS"/>
              </a:rPr>
              <a:t>Scales)</a:t>
            </a:r>
            <a:endParaRPr sz="41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38300" y="1601555"/>
            <a:ext cx="8248649" cy="4056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45"/>
              <a:t>20</a:t>
            </a:fld>
            <a:r>
              <a:rPr dirty="0" spc="45"/>
              <a:t> </a:t>
            </a:r>
            <a:r>
              <a:rPr dirty="0" spc="-135"/>
              <a:t>/</a:t>
            </a:r>
            <a:r>
              <a:rPr dirty="0" spc="-260"/>
              <a:t> </a:t>
            </a:r>
            <a:r>
              <a:rPr dirty="0" spc="45"/>
              <a:t>34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20700"/>
            <a:ext cx="7894320" cy="6540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-260">
                <a:latin typeface="Trebuchet MS"/>
                <a:cs typeface="Trebuchet MS"/>
              </a:rPr>
              <a:t>Refresher: </a:t>
            </a:r>
            <a:r>
              <a:rPr dirty="0" sz="4100" spc="-220">
                <a:latin typeface="Trebuchet MS"/>
                <a:cs typeface="Trebuchet MS"/>
              </a:rPr>
              <a:t>Organization </a:t>
            </a:r>
            <a:r>
              <a:rPr dirty="0" sz="4100" spc="-170">
                <a:latin typeface="Trebuchet MS"/>
                <a:cs typeface="Trebuchet MS"/>
              </a:rPr>
              <a:t>of </a:t>
            </a:r>
            <a:r>
              <a:rPr dirty="0" sz="4100" spc="-165">
                <a:latin typeface="Trebuchet MS"/>
                <a:cs typeface="Trebuchet MS"/>
              </a:rPr>
              <a:t>this</a:t>
            </a:r>
            <a:r>
              <a:rPr dirty="0" sz="4100" spc="-580">
                <a:latin typeface="Trebuchet MS"/>
                <a:cs typeface="Trebuchet MS"/>
              </a:rPr>
              <a:t> </a:t>
            </a:r>
            <a:r>
              <a:rPr dirty="0" sz="4100" spc="-155">
                <a:latin typeface="Trebuchet MS"/>
                <a:cs typeface="Trebuchet MS"/>
              </a:rPr>
              <a:t>Course</a:t>
            </a:r>
            <a:endParaRPr sz="41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74686" y="1793759"/>
            <a:ext cx="9179013" cy="2244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615729" y="4464050"/>
            <a:ext cx="42938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solidFill>
                  <a:srgbClr val="585D60"/>
                </a:solidFill>
                <a:latin typeface="Trebuchet MS"/>
                <a:cs typeface="Trebuchet MS"/>
              </a:rPr>
              <a:t>How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50">
                <a:solidFill>
                  <a:srgbClr val="585D60"/>
                </a:solidFill>
                <a:latin typeface="Trebuchet MS"/>
                <a:cs typeface="Trebuchet MS"/>
              </a:rPr>
              <a:t>the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100">
                <a:solidFill>
                  <a:srgbClr val="585D60"/>
                </a:solidFill>
                <a:latin typeface="Trebuchet MS"/>
                <a:cs typeface="Trebuchet MS"/>
              </a:rPr>
              <a:t>ISA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25">
                <a:solidFill>
                  <a:srgbClr val="585D60"/>
                </a:solidFill>
                <a:latin typeface="Trebuchet MS"/>
                <a:cs typeface="Trebuchet MS"/>
              </a:rPr>
              <a:t>401/501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30">
                <a:solidFill>
                  <a:srgbClr val="585D60"/>
                </a:solidFill>
                <a:latin typeface="Trebuchet MS"/>
                <a:cs typeface="Trebuchet MS"/>
              </a:rPr>
              <a:t>course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60">
                <a:solidFill>
                  <a:srgbClr val="585D60"/>
                </a:solidFill>
                <a:latin typeface="Trebuchet MS"/>
                <a:cs typeface="Trebuchet MS"/>
              </a:rPr>
              <a:t>is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585D60"/>
                </a:solidFill>
                <a:latin typeface="Trebuchet MS"/>
                <a:cs typeface="Trebuchet MS"/>
              </a:rPr>
              <a:t>organized.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123825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45"/>
              <a:t>2</a:t>
            </a:fld>
            <a:r>
              <a:rPr dirty="0" spc="45"/>
              <a:t> </a:t>
            </a:r>
            <a:r>
              <a:rPr dirty="0" spc="-135"/>
              <a:t>/</a:t>
            </a:r>
            <a:r>
              <a:rPr dirty="0" spc="-260"/>
              <a:t> </a:t>
            </a:r>
            <a:r>
              <a:rPr dirty="0" spc="45"/>
              <a:t>34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81875" y="1647825"/>
            <a:ext cx="2971799" cy="4610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1700" y="520700"/>
            <a:ext cx="4548505" cy="6540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-235">
                <a:latin typeface="Trebuchet MS"/>
                <a:cs typeface="Trebuchet MS"/>
              </a:rPr>
              <a:t>Data </a:t>
            </a:r>
            <a:r>
              <a:rPr dirty="0" sz="4100" spc="-260">
                <a:latin typeface="Trebuchet MS"/>
                <a:cs typeface="Trebuchet MS"/>
              </a:rPr>
              <a:t>Types:</a:t>
            </a:r>
            <a:r>
              <a:rPr dirty="0" sz="4100" spc="-470">
                <a:latin typeface="Trebuchet MS"/>
                <a:cs typeface="Trebuchet MS"/>
              </a:rPr>
              <a:t> </a:t>
            </a:r>
            <a:r>
              <a:rPr dirty="0" sz="4100" spc="-235">
                <a:latin typeface="Trebuchet MS"/>
                <a:cs typeface="Trebuchet MS"/>
              </a:rPr>
              <a:t>Explained</a:t>
            </a:r>
            <a:endParaRPr sz="4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45"/>
              <a:t>20</a:t>
            </a:fld>
            <a:r>
              <a:rPr dirty="0" spc="45"/>
              <a:t> </a:t>
            </a:r>
            <a:r>
              <a:rPr dirty="0" spc="-135"/>
              <a:t>/</a:t>
            </a:r>
            <a:r>
              <a:rPr dirty="0" spc="-260"/>
              <a:t> </a:t>
            </a:r>
            <a:r>
              <a:rPr dirty="0" spc="45"/>
              <a:t>34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1700" y="1642745"/>
            <a:ext cx="3481704" cy="463550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2300" spc="-20" b="1">
                <a:solidFill>
                  <a:srgbClr val="C2132D"/>
                </a:solidFill>
                <a:latin typeface="Trebuchet MS"/>
                <a:cs typeface="Trebuchet MS"/>
              </a:rPr>
              <a:t>Nominal:</a:t>
            </a:r>
            <a:endParaRPr sz="2300">
              <a:latin typeface="Trebuchet MS"/>
              <a:cs typeface="Trebuchet MS"/>
            </a:endParaRPr>
          </a:p>
          <a:p>
            <a:pPr marL="393700" indent="-133985">
              <a:lnSpc>
                <a:spcPct val="100000"/>
              </a:lnSpc>
              <a:spcBef>
                <a:spcPts val="2315"/>
              </a:spcBef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 spc="-10">
                <a:solidFill>
                  <a:srgbClr val="585D60"/>
                </a:solidFill>
                <a:latin typeface="Trebuchet MS"/>
                <a:cs typeface="Trebuchet MS"/>
              </a:rPr>
              <a:t>Are</a:t>
            </a:r>
            <a:r>
              <a:rPr dirty="0" sz="1800" spc="-10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650" spc="85">
                <a:solidFill>
                  <a:srgbClr val="585D60"/>
                </a:solidFill>
                <a:latin typeface="Lucida Sans Unicode"/>
                <a:cs typeface="Lucida Sans Unicode"/>
              </a:rPr>
              <a:t>=</a:t>
            </a:r>
            <a:r>
              <a:rPr dirty="0" sz="1650" spc="-85">
                <a:solidFill>
                  <a:srgbClr val="585D6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-15">
                <a:solidFill>
                  <a:srgbClr val="585D60"/>
                </a:solidFill>
                <a:latin typeface="Trebuchet MS"/>
                <a:cs typeface="Trebuchet MS"/>
              </a:rPr>
              <a:t>or</a:t>
            </a:r>
            <a:r>
              <a:rPr dirty="0" sz="1800" spc="-10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650" spc="85">
                <a:solidFill>
                  <a:srgbClr val="585D60"/>
                </a:solidFill>
                <a:latin typeface="Lucida Sans Unicode"/>
                <a:cs typeface="Lucida Sans Unicode"/>
              </a:rPr>
              <a:t>≠</a:t>
            </a:r>
            <a:r>
              <a:rPr dirty="0" sz="1650" spc="-80">
                <a:solidFill>
                  <a:srgbClr val="585D6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-45">
                <a:solidFill>
                  <a:srgbClr val="585D60"/>
                </a:solidFill>
                <a:latin typeface="Trebuchet MS"/>
                <a:cs typeface="Trebuchet MS"/>
              </a:rPr>
              <a:t>to</a:t>
            </a:r>
            <a:r>
              <a:rPr dirty="0" sz="1800" spc="-10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35">
                <a:solidFill>
                  <a:srgbClr val="585D60"/>
                </a:solidFill>
                <a:latin typeface="Trebuchet MS"/>
                <a:cs typeface="Trebuchet MS"/>
              </a:rPr>
              <a:t>other</a:t>
            </a:r>
            <a:r>
              <a:rPr dirty="0" sz="1800" spc="-10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15">
                <a:solidFill>
                  <a:srgbClr val="585D60"/>
                </a:solidFill>
                <a:latin typeface="Trebuchet MS"/>
                <a:cs typeface="Trebuchet MS"/>
              </a:rPr>
              <a:t>values</a:t>
            </a:r>
            <a:endParaRPr sz="1800">
              <a:latin typeface="Trebuchet MS"/>
              <a:cs typeface="Trebuchet MS"/>
            </a:endParaRPr>
          </a:p>
          <a:p>
            <a:pPr marL="393700" indent="-133985">
              <a:lnSpc>
                <a:spcPct val="100000"/>
              </a:lnSpc>
              <a:spcBef>
                <a:spcPts val="1215"/>
              </a:spcBef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 spc="-15">
                <a:solidFill>
                  <a:srgbClr val="585D60"/>
                </a:solidFill>
                <a:latin typeface="Trebuchet MS"/>
                <a:cs typeface="Trebuchet MS"/>
              </a:rPr>
              <a:t>Apples, </a:t>
            </a:r>
            <a:r>
              <a:rPr dirty="0" sz="1800">
                <a:solidFill>
                  <a:srgbClr val="585D60"/>
                </a:solidFill>
                <a:latin typeface="Trebuchet MS"/>
                <a:cs typeface="Trebuchet MS"/>
              </a:rPr>
              <a:t>bananas, </a:t>
            </a:r>
            <a:r>
              <a:rPr dirty="0" sz="1800" spc="-10">
                <a:solidFill>
                  <a:srgbClr val="585D60"/>
                </a:solidFill>
                <a:latin typeface="Trebuchet MS"/>
                <a:cs typeface="Trebuchet MS"/>
              </a:rPr>
              <a:t>oranges,</a:t>
            </a:r>
            <a:r>
              <a:rPr dirty="0" sz="1800" spc="-31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75">
                <a:solidFill>
                  <a:srgbClr val="585D60"/>
                </a:solidFill>
                <a:latin typeface="Trebuchet MS"/>
                <a:cs typeface="Trebuchet MS"/>
              </a:rPr>
              <a:t>etc.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C2132D"/>
              </a:buClr>
              <a:buFont typeface="Trebuchet MS"/>
              <a:buChar char="•"/>
            </a:pPr>
            <a:endParaRPr sz="1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2300" spc="-65" b="1">
                <a:solidFill>
                  <a:srgbClr val="C2132D"/>
                </a:solidFill>
                <a:latin typeface="Trebuchet MS"/>
                <a:cs typeface="Trebuchet MS"/>
              </a:rPr>
              <a:t>Ordinal:</a:t>
            </a:r>
            <a:endParaRPr sz="2300">
              <a:latin typeface="Trebuchet MS"/>
              <a:cs typeface="Trebuchet MS"/>
            </a:endParaRPr>
          </a:p>
          <a:p>
            <a:pPr marL="393700" indent="-133985">
              <a:lnSpc>
                <a:spcPct val="100000"/>
              </a:lnSpc>
              <a:spcBef>
                <a:spcPts val="2240"/>
              </a:spcBef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 spc="-15">
                <a:solidFill>
                  <a:srgbClr val="585D60"/>
                </a:solidFill>
                <a:latin typeface="Trebuchet MS"/>
                <a:cs typeface="Trebuchet MS"/>
              </a:rPr>
              <a:t>Obey </a:t>
            </a:r>
            <a:r>
              <a:rPr dirty="0" sz="1800" spc="30">
                <a:solidFill>
                  <a:srgbClr val="585D60"/>
                </a:solidFill>
                <a:latin typeface="Trebuchet MS"/>
                <a:cs typeface="Trebuchet MS"/>
              </a:rPr>
              <a:t>a </a:t>
            </a:r>
            <a:r>
              <a:rPr dirty="0" sz="1650" spc="85">
                <a:solidFill>
                  <a:srgbClr val="585D60"/>
                </a:solidFill>
                <a:latin typeface="Lucida Sans Unicode"/>
                <a:cs typeface="Lucida Sans Unicode"/>
              </a:rPr>
              <a:t>&lt;</a:t>
            </a:r>
            <a:r>
              <a:rPr dirty="0" sz="1650" spc="-290">
                <a:solidFill>
                  <a:srgbClr val="585D6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-20">
                <a:solidFill>
                  <a:srgbClr val="585D60"/>
                </a:solidFill>
                <a:latin typeface="Trebuchet MS"/>
                <a:cs typeface="Trebuchet MS"/>
              </a:rPr>
              <a:t>relationship</a:t>
            </a:r>
            <a:endParaRPr sz="1800">
              <a:latin typeface="Trebuchet MS"/>
              <a:cs typeface="Trebuchet MS"/>
            </a:endParaRPr>
          </a:p>
          <a:p>
            <a:pPr marL="393700" indent="-133985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 spc="-30">
                <a:solidFill>
                  <a:srgbClr val="585D60"/>
                </a:solidFill>
                <a:latin typeface="Trebuchet MS"/>
                <a:cs typeface="Trebuchet MS"/>
              </a:rPr>
              <a:t>Small, </a:t>
            </a:r>
            <a:r>
              <a:rPr dirty="0" sz="1800" spc="10">
                <a:solidFill>
                  <a:srgbClr val="585D60"/>
                </a:solidFill>
                <a:latin typeface="Trebuchet MS"/>
                <a:cs typeface="Trebuchet MS"/>
              </a:rPr>
              <a:t>medium </a:t>
            </a:r>
            <a:r>
              <a:rPr dirty="0" sz="1800" spc="15">
                <a:solidFill>
                  <a:srgbClr val="585D60"/>
                </a:solidFill>
                <a:latin typeface="Trebuchet MS"/>
                <a:cs typeface="Trebuchet MS"/>
              </a:rPr>
              <a:t>and</a:t>
            </a:r>
            <a:r>
              <a:rPr dirty="0" sz="1800" spc="-29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585D60"/>
                </a:solidFill>
                <a:latin typeface="Trebuchet MS"/>
                <a:cs typeface="Trebuchet MS"/>
              </a:rPr>
              <a:t>large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C2132D"/>
              </a:buClr>
              <a:buFont typeface="Trebuchet MS"/>
              <a:buChar char="•"/>
            </a:pPr>
            <a:endParaRPr sz="1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2300" spc="-65" b="1">
                <a:solidFill>
                  <a:srgbClr val="C2132D"/>
                </a:solidFill>
                <a:latin typeface="Trebuchet MS"/>
                <a:cs typeface="Trebuchet MS"/>
              </a:rPr>
              <a:t>Quantitative:</a:t>
            </a:r>
            <a:endParaRPr sz="2300">
              <a:latin typeface="Trebuchet MS"/>
              <a:cs typeface="Trebuchet MS"/>
            </a:endParaRPr>
          </a:p>
          <a:p>
            <a:pPr marL="393700" indent="-133985">
              <a:lnSpc>
                <a:spcPct val="100000"/>
              </a:lnSpc>
              <a:spcBef>
                <a:spcPts val="2240"/>
              </a:spcBef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 spc="45">
                <a:solidFill>
                  <a:srgbClr val="585D60"/>
                </a:solidFill>
                <a:latin typeface="Trebuchet MS"/>
                <a:cs typeface="Trebuchet MS"/>
              </a:rPr>
              <a:t>Can</a:t>
            </a:r>
            <a:r>
              <a:rPr dirty="0" sz="1800" spc="-10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35">
                <a:solidFill>
                  <a:srgbClr val="585D60"/>
                </a:solidFill>
                <a:latin typeface="Trebuchet MS"/>
                <a:cs typeface="Trebuchet MS"/>
              </a:rPr>
              <a:t>do</a:t>
            </a:r>
            <a:r>
              <a:rPr dirty="0" sz="1800" spc="-10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585D60"/>
                </a:solidFill>
                <a:latin typeface="Trebuchet MS"/>
                <a:cs typeface="Trebuchet MS"/>
              </a:rPr>
              <a:t>math</a:t>
            </a:r>
            <a:r>
              <a:rPr dirty="0" sz="1800" spc="-10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35">
                <a:solidFill>
                  <a:srgbClr val="585D60"/>
                </a:solidFill>
                <a:latin typeface="Trebuchet MS"/>
                <a:cs typeface="Trebuchet MS"/>
              </a:rPr>
              <a:t>on</a:t>
            </a:r>
            <a:r>
              <a:rPr dirty="0" sz="1800" spc="-10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15">
                <a:solidFill>
                  <a:srgbClr val="585D60"/>
                </a:solidFill>
                <a:latin typeface="Trebuchet MS"/>
                <a:cs typeface="Trebuchet MS"/>
              </a:rPr>
              <a:t>them</a:t>
            </a:r>
            <a:endParaRPr sz="1800">
              <a:latin typeface="Trebuchet MS"/>
              <a:cs typeface="Trebuchet MS"/>
            </a:endParaRPr>
          </a:p>
          <a:p>
            <a:pPr marL="393700" indent="-133985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 spc="65">
                <a:solidFill>
                  <a:srgbClr val="585D60"/>
                </a:solidFill>
                <a:latin typeface="Trebuchet MS"/>
                <a:cs typeface="Trebuchet MS"/>
              </a:rPr>
              <a:t>50</a:t>
            </a:r>
            <a:r>
              <a:rPr dirty="0" sz="1800" spc="-11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585D60"/>
                </a:solidFill>
                <a:latin typeface="Trebuchet MS"/>
                <a:cs typeface="Trebuchet MS"/>
              </a:rPr>
              <a:t>inches,</a:t>
            </a:r>
            <a:r>
              <a:rPr dirty="0" sz="1800" spc="-10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65">
                <a:solidFill>
                  <a:srgbClr val="585D60"/>
                </a:solidFill>
                <a:latin typeface="Trebuchet MS"/>
                <a:cs typeface="Trebuchet MS"/>
              </a:rPr>
              <a:t>53</a:t>
            </a:r>
            <a:r>
              <a:rPr dirty="0" sz="1800" spc="-10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585D60"/>
                </a:solidFill>
                <a:latin typeface="Trebuchet MS"/>
                <a:cs typeface="Trebuchet MS"/>
              </a:rPr>
              <a:t>inches,</a:t>
            </a:r>
            <a:r>
              <a:rPr dirty="0" sz="1800" spc="-10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75">
                <a:solidFill>
                  <a:srgbClr val="585D60"/>
                </a:solidFill>
                <a:latin typeface="Trebuchet MS"/>
                <a:cs typeface="Trebuchet MS"/>
              </a:rPr>
              <a:t>etc.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45"/>
              <a:t>20</a:t>
            </a:fld>
            <a:r>
              <a:rPr dirty="0" spc="45"/>
              <a:t> </a:t>
            </a:r>
            <a:r>
              <a:rPr dirty="0" spc="-135"/>
              <a:t>/</a:t>
            </a:r>
            <a:r>
              <a:rPr dirty="0" spc="-260"/>
              <a:t> </a:t>
            </a:r>
            <a:r>
              <a:rPr dirty="0" spc="45"/>
              <a:t>34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20700"/>
            <a:ext cx="8630285" cy="6540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-285">
                <a:latin typeface="Trebuchet MS"/>
                <a:cs typeface="Trebuchet MS"/>
              </a:rPr>
              <a:t>Quantitative </a:t>
            </a:r>
            <a:r>
              <a:rPr dirty="0" sz="4100" spc="-235">
                <a:latin typeface="Trebuchet MS"/>
                <a:cs typeface="Trebuchet MS"/>
              </a:rPr>
              <a:t>Data </a:t>
            </a:r>
            <a:r>
              <a:rPr dirty="0" sz="4100" spc="-204">
                <a:latin typeface="Trebuchet MS"/>
                <a:cs typeface="Trebuchet MS"/>
              </a:rPr>
              <a:t>Types </a:t>
            </a:r>
            <a:r>
              <a:rPr dirty="0" sz="4100" spc="-250">
                <a:latin typeface="Trebuchet MS"/>
                <a:cs typeface="Trebuchet MS"/>
              </a:rPr>
              <a:t>(from </a:t>
            </a:r>
            <a:r>
              <a:rPr dirty="0" sz="4100" spc="-130">
                <a:latin typeface="Trebuchet MS"/>
                <a:cs typeface="Trebuchet MS"/>
              </a:rPr>
              <a:t>S.</a:t>
            </a:r>
            <a:r>
              <a:rPr dirty="0" sz="4100" spc="-545">
                <a:latin typeface="Trebuchet MS"/>
                <a:cs typeface="Trebuchet MS"/>
              </a:rPr>
              <a:t> </a:t>
            </a:r>
            <a:r>
              <a:rPr dirty="0" sz="4100" spc="-170">
                <a:latin typeface="Trebuchet MS"/>
                <a:cs typeface="Trebuchet MS"/>
              </a:rPr>
              <a:t>Stevens)</a:t>
            </a:r>
            <a:endParaRPr sz="41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1405792"/>
            <a:ext cx="7854950" cy="3568065"/>
          </a:xfrm>
          <a:prstGeom prst="rect">
            <a:avLst/>
          </a:prstGeom>
        </p:spPr>
        <p:txBody>
          <a:bodyPr wrap="square" lIns="0" tIns="137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dirty="0" sz="1800" spc="-60" b="1">
                <a:solidFill>
                  <a:srgbClr val="C2132D"/>
                </a:solidFill>
                <a:latin typeface="Trebuchet MS"/>
                <a:cs typeface="Trebuchet MS"/>
              </a:rPr>
              <a:t>Quantitative </a:t>
            </a:r>
            <a:r>
              <a:rPr dirty="0" sz="1800" spc="-35" b="1">
                <a:solidFill>
                  <a:srgbClr val="C2132D"/>
                </a:solidFill>
                <a:latin typeface="Trebuchet MS"/>
                <a:cs typeface="Trebuchet MS"/>
              </a:rPr>
              <a:t>data </a:t>
            </a:r>
            <a:r>
              <a:rPr dirty="0" sz="1800" spc="-15" b="1">
                <a:solidFill>
                  <a:srgbClr val="C2132D"/>
                </a:solidFill>
                <a:latin typeface="Trebuchet MS"/>
                <a:cs typeface="Trebuchet MS"/>
              </a:rPr>
              <a:t>can </a:t>
            </a:r>
            <a:r>
              <a:rPr dirty="0" sz="1800" spc="-50" b="1">
                <a:solidFill>
                  <a:srgbClr val="C2132D"/>
                </a:solidFill>
                <a:latin typeface="Trebuchet MS"/>
                <a:cs typeface="Trebuchet MS"/>
              </a:rPr>
              <a:t>be </a:t>
            </a:r>
            <a:r>
              <a:rPr dirty="0" sz="1800" spc="-70" b="1">
                <a:solidFill>
                  <a:srgbClr val="C2132D"/>
                </a:solidFill>
                <a:latin typeface="Trebuchet MS"/>
                <a:cs typeface="Trebuchet MS"/>
              </a:rPr>
              <a:t>further </a:t>
            </a:r>
            <a:r>
              <a:rPr dirty="0" sz="1800" spc="-50" b="1">
                <a:solidFill>
                  <a:srgbClr val="C2132D"/>
                </a:solidFill>
                <a:latin typeface="Trebuchet MS"/>
                <a:cs typeface="Trebuchet MS"/>
              </a:rPr>
              <a:t>divided</a:t>
            </a:r>
            <a:r>
              <a:rPr dirty="0" sz="1800" spc="-340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spc="-85" b="1">
                <a:solidFill>
                  <a:srgbClr val="C2132D"/>
                </a:solidFill>
                <a:latin typeface="Trebuchet MS"/>
                <a:cs typeface="Trebuchet MS"/>
              </a:rPr>
              <a:t>into: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15"/>
              </a:spcBef>
            </a:pPr>
            <a:r>
              <a:rPr dirty="0" sz="2300" spc="-20" b="1">
                <a:solidFill>
                  <a:srgbClr val="C2132D"/>
                </a:solidFill>
                <a:latin typeface="Trebuchet MS"/>
                <a:cs typeface="Trebuchet MS"/>
              </a:rPr>
              <a:t>Intervals (Location </a:t>
            </a:r>
            <a:r>
              <a:rPr dirty="0" sz="2300" b="1">
                <a:solidFill>
                  <a:srgbClr val="C2132D"/>
                </a:solidFill>
                <a:latin typeface="Trebuchet MS"/>
                <a:cs typeface="Trebuchet MS"/>
              </a:rPr>
              <a:t>of </a:t>
            </a:r>
            <a:r>
              <a:rPr dirty="0" sz="2300" spc="-25" b="1">
                <a:solidFill>
                  <a:srgbClr val="C2132D"/>
                </a:solidFill>
                <a:latin typeface="Trebuchet MS"/>
                <a:cs typeface="Trebuchet MS"/>
              </a:rPr>
              <a:t>Zero</a:t>
            </a:r>
            <a:r>
              <a:rPr dirty="0" sz="2300" spc="-420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2300" spc="-70" b="1">
                <a:solidFill>
                  <a:srgbClr val="C2132D"/>
                </a:solidFill>
                <a:latin typeface="Trebuchet MS"/>
                <a:cs typeface="Trebuchet MS"/>
              </a:rPr>
              <a:t>Arbitrary):</a:t>
            </a:r>
            <a:endParaRPr sz="2300">
              <a:latin typeface="Trebuchet MS"/>
              <a:cs typeface="Trebuchet MS"/>
            </a:endParaRPr>
          </a:p>
          <a:p>
            <a:pPr marL="393700" indent="-133985">
              <a:lnSpc>
                <a:spcPct val="100000"/>
              </a:lnSpc>
              <a:spcBef>
                <a:spcPts val="2240"/>
              </a:spcBef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 spc="-15">
                <a:solidFill>
                  <a:srgbClr val="585D60"/>
                </a:solidFill>
                <a:latin typeface="Trebuchet MS"/>
                <a:cs typeface="Trebuchet MS"/>
              </a:rPr>
              <a:t>Dates: </a:t>
            </a:r>
            <a:r>
              <a:rPr dirty="0" sz="1800" spc="55">
                <a:solidFill>
                  <a:srgbClr val="585D60"/>
                </a:solidFill>
                <a:latin typeface="Trebuchet MS"/>
                <a:cs typeface="Trebuchet MS"/>
              </a:rPr>
              <a:t>Jan</a:t>
            </a:r>
            <a:r>
              <a:rPr dirty="0" sz="1800" spc="-34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50">
                <a:solidFill>
                  <a:srgbClr val="585D60"/>
                </a:solidFill>
                <a:latin typeface="Trebuchet MS"/>
                <a:cs typeface="Trebuchet MS"/>
              </a:rPr>
              <a:t>19; </a:t>
            </a:r>
            <a:r>
              <a:rPr dirty="0" sz="1800" spc="-20">
                <a:solidFill>
                  <a:srgbClr val="585D60"/>
                </a:solidFill>
                <a:latin typeface="Trebuchet MS"/>
                <a:cs typeface="Trebuchet MS"/>
              </a:rPr>
              <a:t>Location: </a:t>
            </a:r>
            <a:r>
              <a:rPr dirty="0" sz="1800" spc="-80">
                <a:solidFill>
                  <a:srgbClr val="585D60"/>
                </a:solidFill>
                <a:latin typeface="Trebuchet MS"/>
                <a:cs typeface="Trebuchet MS"/>
              </a:rPr>
              <a:t>(Lat, </a:t>
            </a:r>
            <a:r>
              <a:rPr dirty="0" sz="1800" spc="40">
                <a:solidFill>
                  <a:srgbClr val="585D60"/>
                </a:solidFill>
                <a:latin typeface="Trebuchet MS"/>
                <a:cs typeface="Trebuchet MS"/>
              </a:rPr>
              <a:t>Long)</a:t>
            </a:r>
            <a:endParaRPr sz="1800">
              <a:latin typeface="Trebuchet MS"/>
              <a:cs typeface="Trebuchet MS"/>
            </a:endParaRPr>
          </a:p>
          <a:p>
            <a:pPr marL="393700" indent="-133985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 spc="-25">
                <a:solidFill>
                  <a:srgbClr val="585D60"/>
                </a:solidFill>
                <a:latin typeface="Trebuchet MS"/>
                <a:cs typeface="Trebuchet MS"/>
              </a:rPr>
              <a:t>Only </a:t>
            </a:r>
            <a:r>
              <a:rPr dirty="0" sz="1800" spc="-10">
                <a:solidFill>
                  <a:srgbClr val="585D60"/>
                </a:solidFill>
                <a:latin typeface="Trebuchet MS"/>
                <a:cs typeface="Trebuchet MS"/>
              </a:rPr>
              <a:t>differences </a:t>
            </a:r>
            <a:r>
              <a:rPr dirty="0" sz="1800" spc="-140">
                <a:solidFill>
                  <a:srgbClr val="585D60"/>
                </a:solidFill>
                <a:latin typeface="Trebuchet MS"/>
                <a:cs typeface="Trebuchet MS"/>
              </a:rPr>
              <a:t>(i.e., </a:t>
            </a:r>
            <a:r>
              <a:rPr dirty="0" sz="1800" spc="-25">
                <a:solidFill>
                  <a:srgbClr val="585D60"/>
                </a:solidFill>
                <a:latin typeface="Trebuchet MS"/>
                <a:cs typeface="Trebuchet MS"/>
              </a:rPr>
              <a:t>intervals) </a:t>
            </a:r>
            <a:r>
              <a:rPr dirty="0" sz="1800" spc="30">
                <a:solidFill>
                  <a:srgbClr val="585D60"/>
                </a:solidFill>
                <a:latin typeface="Trebuchet MS"/>
                <a:cs typeface="Trebuchet MS"/>
              </a:rPr>
              <a:t>can</a:t>
            </a:r>
            <a:r>
              <a:rPr dirty="0" sz="1800" spc="-3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585D60"/>
                </a:solidFill>
                <a:latin typeface="Trebuchet MS"/>
                <a:cs typeface="Trebuchet MS"/>
              </a:rPr>
              <a:t>be compared.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C2132D"/>
              </a:buClr>
              <a:buFont typeface="Trebuchet MS"/>
              <a:buChar char="•"/>
            </a:pP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2300" spc="-10" b="1">
                <a:solidFill>
                  <a:srgbClr val="C2132D"/>
                </a:solidFill>
                <a:latin typeface="Trebuchet MS"/>
                <a:cs typeface="Trebuchet MS"/>
              </a:rPr>
              <a:t>Ratio </a:t>
            </a:r>
            <a:r>
              <a:rPr dirty="0" sz="2300" spc="-25" b="1">
                <a:solidFill>
                  <a:srgbClr val="C2132D"/>
                </a:solidFill>
                <a:latin typeface="Trebuchet MS"/>
                <a:cs typeface="Trebuchet MS"/>
              </a:rPr>
              <a:t>(Zero</a:t>
            </a:r>
            <a:r>
              <a:rPr dirty="0" sz="2300" spc="-225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2300" spc="-75" b="1">
                <a:solidFill>
                  <a:srgbClr val="C2132D"/>
                </a:solidFill>
                <a:latin typeface="Trebuchet MS"/>
                <a:cs typeface="Trebuchet MS"/>
              </a:rPr>
              <a:t>Fixed):</a:t>
            </a:r>
            <a:endParaRPr sz="2300">
              <a:latin typeface="Trebuchet MS"/>
              <a:cs typeface="Trebuchet MS"/>
            </a:endParaRPr>
          </a:p>
          <a:p>
            <a:pPr marL="393700" indent="-133985">
              <a:lnSpc>
                <a:spcPct val="100000"/>
              </a:lnSpc>
              <a:spcBef>
                <a:spcPts val="2315"/>
              </a:spcBef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 spc="20">
                <a:solidFill>
                  <a:srgbClr val="585D60"/>
                </a:solidFill>
                <a:latin typeface="Trebuchet MS"/>
                <a:cs typeface="Trebuchet MS"/>
              </a:rPr>
              <a:t>Measurements: </a:t>
            </a:r>
            <a:r>
              <a:rPr dirty="0" sz="1800" spc="-40">
                <a:solidFill>
                  <a:srgbClr val="585D60"/>
                </a:solidFill>
                <a:latin typeface="Trebuchet MS"/>
                <a:cs typeface="Trebuchet MS"/>
              </a:rPr>
              <a:t>Length, </a:t>
            </a:r>
            <a:r>
              <a:rPr dirty="0" sz="1800" spc="-60">
                <a:solidFill>
                  <a:srgbClr val="585D60"/>
                </a:solidFill>
                <a:latin typeface="Trebuchet MS"/>
                <a:cs typeface="Trebuchet MS"/>
              </a:rPr>
              <a:t>Weight,</a:t>
            </a:r>
            <a:r>
              <a:rPr dirty="0" sz="1800" spc="-28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190">
                <a:solidFill>
                  <a:srgbClr val="585D60"/>
                </a:solidFill>
                <a:latin typeface="Trebuchet MS"/>
                <a:cs typeface="Trebuchet MS"/>
              </a:rPr>
              <a:t>...</a:t>
            </a:r>
            <a:endParaRPr sz="1800">
              <a:latin typeface="Trebuchet MS"/>
              <a:cs typeface="Trebuchet MS"/>
            </a:endParaRPr>
          </a:p>
          <a:p>
            <a:pPr marL="393700" indent="-133985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 spc="-20">
                <a:solidFill>
                  <a:srgbClr val="585D60"/>
                </a:solidFill>
                <a:latin typeface="Trebuchet MS"/>
                <a:cs typeface="Trebuchet MS"/>
              </a:rPr>
              <a:t>Origin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60">
                <a:solidFill>
                  <a:srgbClr val="585D60"/>
                </a:solidFill>
                <a:latin typeface="Trebuchet MS"/>
                <a:cs typeface="Trebuchet MS"/>
              </a:rPr>
              <a:t>is</a:t>
            </a:r>
            <a:r>
              <a:rPr dirty="0" sz="1800" spc="-9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30">
                <a:solidFill>
                  <a:srgbClr val="585D60"/>
                </a:solidFill>
                <a:latin typeface="Trebuchet MS"/>
                <a:cs typeface="Trebuchet MS"/>
              </a:rPr>
              <a:t>meaningful,</a:t>
            </a:r>
            <a:r>
              <a:rPr dirty="0" sz="1800" spc="-9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585D60"/>
                </a:solidFill>
                <a:latin typeface="Trebuchet MS"/>
                <a:cs typeface="Trebuchet MS"/>
              </a:rPr>
              <a:t>we</a:t>
            </a:r>
            <a:r>
              <a:rPr dirty="0" sz="1800" spc="-9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30">
                <a:solidFill>
                  <a:srgbClr val="585D60"/>
                </a:solidFill>
                <a:latin typeface="Trebuchet MS"/>
                <a:cs typeface="Trebuchet MS"/>
              </a:rPr>
              <a:t>can</a:t>
            </a:r>
            <a:r>
              <a:rPr dirty="0" sz="1800" spc="-9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5">
                <a:solidFill>
                  <a:srgbClr val="585D60"/>
                </a:solidFill>
                <a:latin typeface="Trebuchet MS"/>
                <a:cs typeface="Trebuchet MS"/>
              </a:rPr>
              <a:t>compute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50">
                <a:solidFill>
                  <a:srgbClr val="585D60"/>
                </a:solidFill>
                <a:latin typeface="Trebuchet MS"/>
                <a:cs typeface="Trebuchet MS"/>
              </a:rPr>
              <a:t>ratios,</a:t>
            </a:r>
            <a:r>
              <a:rPr dirty="0" sz="1800" spc="-9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585D60"/>
                </a:solidFill>
                <a:latin typeface="Trebuchet MS"/>
                <a:cs typeface="Trebuchet MS"/>
              </a:rPr>
              <a:t>proportions,</a:t>
            </a:r>
            <a:r>
              <a:rPr dirty="0" sz="1800" spc="-9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35">
                <a:solidFill>
                  <a:srgbClr val="585D60"/>
                </a:solidFill>
                <a:latin typeface="Trebuchet MS"/>
                <a:cs typeface="Trebuchet MS"/>
              </a:rPr>
              <a:t>differences,</a:t>
            </a:r>
            <a:r>
              <a:rPr dirty="0" sz="1800" spc="-9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75">
                <a:solidFill>
                  <a:srgbClr val="585D60"/>
                </a:solidFill>
                <a:latin typeface="Trebuchet MS"/>
                <a:cs typeface="Trebuchet MS"/>
              </a:rPr>
              <a:t>etc.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520700"/>
            <a:ext cx="7981315" cy="6540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-265">
                <a:solidFill>
                  <a:srgbClr val="C2132D"/>
                </a:solidFill>
                <a:latin typeface="Trebuchet MS"/>
                <a:cs typeface="Trebuchet MS"/>
              </a:rPr>
              <a:t>Non-Graded </a:t>
            </a:r>
            <a:r>
              <a:rPr dirty="0" sz="4100" spc="-280">
                <a:solidFill>
                  <a:srgbClr val="C2132D"/>
                </a:solidFill>
                <a:latin typeface="Trebuchet MS"/>
                <a:cs typeface="Trebuchet MS"/>
              </a:rPr>
              <a:t>Activity: </a:t>
            </a:r>
            <a:r>
              <a:rPr dirty="0" sz="4100" spc="-235">
                <a:solidFill>
                  <a:srgbClr val="C2132D"/>
                </a:solidFill>
                <a:latin typeface="Trebuchet MS"/>
                <a:cs typeface="Trebuchet MS"/>
              </a:rPr>
              <a:t>Data</a:t>
            </a:r>
            <a:r>
              <a:rPr dirty="0" sz="4100" spc="-445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4100" spc="-245">
                <a:solidFill>
                  <a:srgbClr val="C2132D"/>
                </a:solidFill>
                <a:latin typeface="Trebuchet MS"/>
                <a:cs typeface="Trebuchet MS"/>
              </a:rPr>
              <a:t>Terminology</a:t>
            </a:r>
            <a:endParaRPr sz="41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4400" y="2228850"/>
            <a:ext cx="9696450" cy="0"/>
          </a:xfrm>
          <a:custGeom>
            <a:avLst/>
            <a:gdLst/>
            <a:ahLst/>
            <a:cxnLst/>
            <a:rect l="l" t="t" r="r" b="b"/>
            <a:pathLst>
              <a:path w="9696450" h="0">
                <a:moveTo>
                  <a:pt x="0" y="0"/>
                </a:moveTo>
                <a:lnTo>
                  <a:pt x="9696449" y="0"/>
                </a:lnTo>
              </a:path>
            </a:pathLst>
          </a:custGeom>
          <a:ln w="19049">
            <a:solidFill>
              <a:srgbClr val="DDD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19212" y="2466975"/>
            <a:ext cx="0" cy="314325"/>
          </a:xfrm>
          <a:custGeom>
            <a:avLst/>
            <a:gdLst/>
            <a:ahLst/>
            <a:cxnLst/>
            <a:rect l="l" t="t" r="r" b="b"/>
            <a:pathLst>
              <a:path w="0" h="314325">
                <a:moveTo>
                  <a:pt x="0" y="0"/>
                </a:moveTo>
                <a:lnTo>
                  <a:pt x="0" y="314324"/>
                </a:lnTo>
              </a:path>
            </a:pathLst>
          </a:custGeom>
          <a:ln w="47624">
            <a:solidFill>
              <a:srgbClr val="C213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43024" y="2466975"/>
            <a:ext cx="8886825" cy="314325"/>
          </a:xfrm>
          <a:prstGeom prst="rect">
            <a:avLst/>
          </a:prstGeom>
          <a:solidFill>
            <a:srgbClr val="F9F9F9"/>
          </a:solidFill>
        </p:spPr>
        <p:txBody>
          <a:bodyPr wrap="square" lIns="0" tIns="9525" rIns="0" bIns="0" rtlCol="0" vert="horz">
            <a:spAutoFit/>
          </a:bodyPr>
          <a:lstStyle/>
          <a:p>
            <a:pPr marL="227965">
              <a:lnSpc>
                <a:spcPct val="100000"/>
              </a:lnSpc>
              <a:spcBef>
                <a:spcPts val="75"/>
              </a:spcBef>
            </a:pPr>
            <a:r>
              <a:rPr dirty="0" sz="1800" spc="-5">
                <a:solidFill>
                  <a:srgbClr val="585D60"/>
                </a:solidFill>
                <a:latin typeface="Trebuchet MS"/>
                <a:cs typeface="Trebuchet MS"/>
              </a:rPr>
              <a:t>In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65">
                <a:solidFill>
                  <a:srgbClr val="585D60"/>
                </a:solidFill>
                <a:latin typeface="Trebuchet MS"/>
                <a:cs typeface="Trebuchet MS"/>
              </a:rPr>
              <a:t>2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30">
                <a:solidFill>
                  <a:srgbClr val="585D60"/>
                </a:solidFill>
                <a:latin typeface="Trebuchet MS"/>
                <a:cs typeface="Trebuchet MS"/>
              </a:rPr>
              <a:t>minutes,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15">
                <a:solidFill>
                  <a:srgbClr val="585D60"/>
                </a:solidFill>
                <a:latin typeface="Trebuchet MS"/>
                <a:cs typeface="Trebuchet MS"/>
              </a:rPr>
              <a:t>please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45">
                <a:solidFill>
                  <a:srgbClr val="585D60"/>
                </a:solidFill>
                <a:latin typeface="Trebuchet MS"/>
                <a:cs typeface="Trebuchet MS"/>
              </a:rPr>
              <a:t>identify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20">
                <a:solidFill>
                  <a:srgbClr val="585D60"/>
                </a:solidFill>
                <a:latin typeface="Trebuchet MS"/>
                <a:cs typeface="Trebuchet MS"/>
              </a:rPr>
              <a:t>an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30">
                <a:solidFill>
                  <a:srgbClr val="585D60"/>
                </a:solidFill>
                <a:latin typeface="Trebuchet MS"/>
                <a:cs typeface="Trebuchet MS"/>
              </a:rPr>
              <a:t>appropriate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15">
                <a:solidFill>
                  <a:srgbClr val="585D60"/>
                </a:solidFill>
                <a:latin typeface="Trebuchet MS"/>
                <a:cs typeface="Trebuchet MS"/>
              </a:rPr>
              <a:t>data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45">
                <a:solidFill>
                  <a:srgbClr val="585D60"/>
                </a:solidFill>
                <a:latin typeface="Trebuchet MS"/>
                <a:cs typeface="Trebuchet MS"/>
              </a:rPr>
              <a:t>type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585D60"/>
                </a:solidFill>
                <a:latin typeface="Trebuchet MS"/>
                <a:cs typeface="Trebuchet MS"/>
              </a:rPr>
              <a:t>for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15">
                <a:solidFill>
                  <a:srgbClr val="585D60"/>
                </a:solidFill>
                <a:latin typeface="Trebuchet MS"/>
                <a:cs typeface="Trebuchet MS"/>
              </a:rPr>
              <a:t>each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20">
                <a:solidFill>
                  <a:srgbClr val="585D60"/>
                </a:solidFill>
                <a:latin typeface="Trebuchet MS"/>
                <a:cs typeface="Trebuchet MS"/>
              </a:rPr>
              <a:t>column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60">
                <a:solidFill>
                  <a:srgbClr val="585D60"/>
                </a:solidFill>
                <a:latin typeface="Trebuchet MS"/>
                <a:cs typeface="Trebuchet MS"/>
              </a:rPr>
              <a:t>below.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1700" y="5913849"/>
            <a:ext cx="2009139" cy="21780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50" spc="35">
                <a:solidFill>
                  <a:srgbClr val="333333"/>
                </a:solidFill>
                <a:latin typeface="Trebuchet MS"/>
                <a:cs typeface="Trebuchet MS"/>
              </a:rPr>
              <a:t>Showing</a:t>
            </a:r>
            <a:r>
              <a:rPr dirty="0" sz="1250" spc="-75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dirty="0" sz="1250" spc="50">
                <a:solidFill>
                  <a:srgbClr val="333333"/>
                </a:solidFill>
                <a:latin typeface="Trebuchet MS"/>
                <a:cs typeface="Trebuchet MS"/>
              </a:rPr>
              <a:t>1</a:t>
            </a:r>
            <a:r>
              <a:rPr dirty="0" sz="1250" spc="-75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dirty="0" sz="1250" spc="-30">
                <a:solidFill>
                  <a:srgbClr val="333333"/>
                </a:solidFill>
                <a:latin typeface="Trebuchet MS"/>
                <a:cs typeface="Trebuchet MS"/>
              </a:rPr>
              <a:t>to</a:t>
            </a:r>
            <a:r>
              <a:rPr dirty="0" sz="1250" spc="-75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dirty="0" sz="1250" spc="50">
                <a:solidFill>
                  <a:srgbClr val="333333"/>
                </a:solidFill>
                <a:latin typeface="Trebuchet MS"/>
                <a:cs typeface="Trebuchet MS"/>
              </a:rPr>
              <a:t>7</a:t>
            </a:r>
            <a:r>
              <a:rPr dirty="0" sz="1250" spc="-75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dirty="0" sz="1250" spc="10">
                <a:solidFill>
                  <a:srgbClr val="333333"/>
                </a:solidFill>
                <a:latin typeface="Trebuchet MS"/>
                <a:cs typeface="Trebuchet MS"/>
              </a:rPr>
              <a:t>of</a:t>
            </a:r>
            <a:r>
              <a:rPr dirty="0" sz="1250" spc="-7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dirty="0" sz="1250" spc="50">
                <a:solidFill>
                  <a:srgbClr val="333333"/>
                </a:solidFill>
                <a:latin typeface="Trebuchet MS"/>
                <a:cs typeface="Trebuchet MS"/>
              </a:rPr>
              <a:t>11</a:t>
            </a:r>
            <a:r>
              <a:rPr dirty="0" sz="1250" spc="-75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dirty="0" sz="1250" spc="-10">
                <a:solidFill>
                  <a:srgbClr val="333333"/>
                </a:solidFill>
                <a:latin typeface="Trebuchet MS"/>
                <a:cs typeface="Trebuchet MS"/>
              </a:rPr>
              <a:t>entries</a:t>
            </a:r>
            <a:endParaRPr sz="12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28210" y="5923374"/>
            <a:ext cx="641350" cy="21780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50" spc="15">
                <a:solidFill>
                  <a:srgbClr val="666666"/>
                </a:solidFill>
                <a:latin typeface="Trebuchet MS"/>
                <a:cs typeface="Trebuchet MS"/>
              </a:rPr>
              <a:t>Previous</a:t>
            </a:r>
            <a:endParaRPr sz="125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048750" y="5867400"/>
            <a:ext cx="428623" cy="361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048749" y="5867400"/>
            <a:ext cx="428625" cy="361950"/>
          </a:xfrm>
          <a:custGeom>
            <a:avLst/>
            <a:gdLst/>
            <a:ahLst/>
            <a:cxnLst/>
            <a:rect l="l" t="t" r="r" b="b"/>
            <a:pathLst>
              <a:path w="428625" h="361950">
                <a:moveTo>
                  <a:pt x="414835" y="361949"/>
                </a:moveTo>
                <a:lnTo>
                  <a:pt x="13789" y="361949"/>
                </a:lnTo>
                <a:lnTo>
                  <a:pt x="9299" y="360089"/>
                </a:lnTo>
                <a:lnTo>
                  <a:pt x="1859" y="352650"/>
                </a:lnTo>
                <a:lnTo>
                  <a:pt x="0" y="348159"/>
                </a:lnTo>
                <a:lnTo>
                  <a:pt x="0" y="13789"/>
                </a:lnTo>
                <a:lnTo>
                  <a:pt x="1859" y="9299"/>
                </a:lnTo>
                <a:lnTo>
                  <a:pt x="9299" y="1859"/>
                </a:lnTo>
                <a:lnTo>
                  <a:pt x="13789" y="0"/>
                </a:lnTo>
                <a:lnTo>
                  <a:pt x="414835" y="0"/>
                </a:lnTo>
                <a:lnTo>
                  <a:pt x="419325" y="1859"/>
                </a:lnTo>
                <a:lnTo>
                  <a:pt x="426765" y="9299"/>
                </a:lnTo>
                <a:lnTo>
                  <a:pt x="426858" y="9524"/>
                </a:lnTo>
                <a:lnTo>
                  <a:pt x="16420" y="9524"/>
                </a:lnTo>
                <a:lnTo>
                  <a:pt x="14175" y="10454"/>
                </a:lnTo>
                <a:lnTo>
                  <a:pt x="10455" y="14174"/>
                </a:lnTo>
                <a:lnTo>
                  <a:pt x="9525" y="16419"/>
                </a:lnTo>
                <a:lnTo>
                  <a:pt x="9525" y="345530"/>
                </a:lnTo>
                <a:lnTo>
                  <a:pt x="10455" y="347775"/>
                </a:lnTo>
                <a:lnTo>
                  <a:pt x="14175" y="351494"/>
                </a:lnTo>
                <a:lnTo>
                  <a:pt x="16420" y="352424"/>
                </a:lnTo>
                <a:lnTo>
                  <a:pt x="426858" y="352424"/>
                </a:lnTo>
                <a:lnTo>
                  <a:pt x="426765" y="352650"/>
                </a:lnTo>
                <a:lnTo>
                  <a:pt x="419325" y="360089"/>
                </a:lnTo>
                <a:lnTo>
                  <a:pt x="414835" y="361949"/>
                </a:lnTo>
                <a:close/>
              </a:path>
              <a:path w="428625" h="361950">
                <a:moveTo>
                  <a:pt x="426858" y="352424"/>
                </a:moveTo>
                <a:lnTo>
                  <a:pt x="412205" y="352424"/>
                </a:lnTo>
                <a:lnTo>
                  <a:pt x="414450" y="351494"/>
                </a:lnTo>
                <a:lnTo>
                  <a:pt x="418170" y="347775"/>
                </a:lnTo>
                <a:lnTo>
                  <a:pt x="419100" y="345530"/>
                </a:lnTo>
                <a:lnTo>
                  <a:pt x="419100" y="16419"/>
                </a:lnTo>
                <a:lnTo>
                  <a:pt x="418170" y="14174"/>
                </a:lnTo>
                <a:lnTo>
                  <a:pt x="414450" y="10454"/>
                </a:lnTo>
                <a:lnTo>
                  <a:pt x="412205" y="9524"/>
                </a:lnTo>
                <a:lnTo>
                  <a:pt x="426858" y="9524"/>
                </a:lnTo>
                <a:lnTo>
                  <a:pt x="428624" y="13789"/>
                </a:lnTo>
                <a:lnTo>
                  <a:pt x="428624" y="348159"/>
                </a:lnTo>
                <a:lnTo>
                  <a:pt x="426858" y="352424"/>
                </a:lnTo>
                <a:close/>
              </a:path>
            </a:pathLst>
          </a:custGeom>
          <a:solidFill>
            <a:srgbClr val="000000">
              <a:alpha val="30198"/>
            </a:srgbClr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914400" y="3009899"/>
          <a:ext cx="9696450" cy="2819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6980"/>
                <a:gridCol w="1218565"/>
                <a:gridCol w="1708785"/>
                <a:gridCol w="2336800"/>
                <a:gridCol w="1828164"/>
                <a:gridCol w="1365884"/>
              </a:tblGrid>
              <a:tr h="380999">
                <a:tc>
                  <a:txBody>
                    <a:bodyPr/>
                    <a:lstStyle/>
                    <a:p>
                      <a:pPr marL="396240">
                        <a:lnSpc>
                          <a:spcPts val="1025"/>
                        </a:lnSpc>
                        <a:spcBef>
                          <a:spcPts val="660"/>
                        </a:spcBef>
                      </a:pPr>
                      <a:r>
                        <a:rPr dirty="0" sz="1250" spc="-50" b="1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Order </a:t>
                      </a:r>
                      <a:r>
                        <a:rPr dirty="0" sz="1250" spc="15" b="1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ID</a:t>
                      </a:r>
                      <a:r>
                        <a:rPr dirty="0" sz="1250" spc="-220" b="1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baseline="19444" sz="1500" spc="7" b="1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▲</a:t>
                      </a:r>
                      <a:endParaRPr baseline="19444" sz="1500">
                        <a:latin typeface="Arial"/>
                        <a:cs typeface="Arial"/>
                      </a:endParaRPr>
                    </a:p>
                    <a:p>
                      <a:pPr algn="r" marR="87630">
                        <a:lnSpc>
                          <a:spcPts val="725"/>
                        </a:lnSpc>
                      </a:pPr>
                      <a:r>
                        <a:rPr dirty="0" sz="1000" b="1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▼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83820"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dirty="0" sz="1250" spc="-50" b="1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Order</a:t>
                      </a:r>
                      <a:r>
                        <a:rPr dirty="0" sz="1250" spc="-75" b="1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-25" b="1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Date</a:t>
                      </a:r>
                      <a:endParaRPr sz="1250">
                        <a:latin typeface="Trebuchet MS"/>
                        <a:cs typeface="Trebuchet MS"/>
                      </a:endParaRPr>
                    </a:p>
                  </a:txBody>
                  <a:tcPr marL="0" marR="0" marB="0" marT="83820"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25"/>
                        </a:lnSpc>
                        <a:spcBef>
                          <a:spcPts val="660"/>
                        </a:spcBef>
                        <a:tabLst>
                          <a:tab pos="350520" algn="l"/>
                        </a:tabLst>
                      </a:pPr>
                      <a:r>
                        <a:rPr dirty="0" baseline="19444" sz="1500" spc="7" b="1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▲	</a:t>
                      </a:r>
                      <a:r>
                        <a:rPr dirty="0" sz="1250" spc="-50" b="1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Order</a:t>
                      </a:r>
                      <a:r>
                        <a:rPr dirty="0" sz="1250" spc="-70" b="1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-35" b="1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Priority</a:t>
                      </a:r>
                      <a:endParaRPr sz="1250">
                        <a:latin typeface="Trebuchet MS"/>
                        <a:cs typeface="Trebuchet MS"/>
                      </a:endParaRPr>
                    </a:p>
                    <a:p>
                      <a:pPr marL="33655">
                        <a:lnSpc>
                          <a:spcPts val="725"/>
                        </a:lnSpc>
                      </a:pPr>
                      <a:r>
                        <a:rPr dirty="0" sz="1000" b="1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▼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83820"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25"/>
                        </a:lnSpc>
                        <a:spcBef>
                          <a:spcPts val="660"/>
                        </a:spcBef>
                        <a:tabLst>
                          <a:tab pos="385445" algn="l"/>
                        </a:tabLst>
                      </a:pPr>
                      <a:r>
                        <a:rPr dirty="0" baseline="19444" sz="1500" spc="7" b="1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▲	</a:t>
                      </a:r>
                      <a:r>
                        <a:rPr dirty="0" sz="1250" spc="-20" b="1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Product</a:t>
                      </a:r>
                      <a:r>
                        <a:rPr dirty="0" sz="1250" spc="-70" b="1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-25" b="1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Container</a:t>
                      </a:r>
                      <a:endParaRPr sz="1250">
                        <a:latin typeface="Trebuchet MS"/>
                        <a:cs typeface="Trebuchet MS"/>
                      </a:endParaRPr>
                    </a:p>
                    <a:p>
                      <a:pPr marL="68580">
                        <a:lnSpc>
                          <a:spcPts val="725"/>
                        </a:lnSpc>
                      </a:pPr>
                      <a:r>
                        <a:rPr dirty="0" sz="1000" b="1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▼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83820"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25"/>
                        </a:lnSpc>
                        <a:spcBef>
                          <a:spcPts val="660"/>
                        </a:spcBef>
                        <a:tabLst>
                          <a:tab pos="643255" algn="l"/>
                        </a:tabLst>
                      </a:pPr>
                      <a:r>
                        <a:rPr dirty="0" baseline="19444" sz="1500" spc="7" b="1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▲	</a:t>
                      </a:r>
                      <a:r>
                        <a:rPr dirty="0" sz="1250" spc="-20" b="1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Product </a:t>
                      </a:r>
                      <a:r>
                        <a:rPr dirty="0" sz="1250" spc="25" b="1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Cost</a:t>
                      </a:r>
                      <a:r>
                        <a:rPr dirty="0" sz="1250" spc="-295" b="1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baseline="19444" sz="1500" spc="7" b="1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▲</a:t>
                      </a:r>
                      <a:endParaRPr baseline="19444" sz="15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ts val="725"/>
                        </a:lnSpc>
                        <a:tabLst>
                          <a:tab pos="1606550" algn="l"/>
                        </a:tabLst>
                      </a:pPr>
                      <a:r>
                        <a:rPr dirty="0" sz="1000" spc="5" b="1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▼	▼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83820"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ts val="1025"/>
                        </a:lnSpc>
                        <a:spcBef>
                          <a:spcPts val="660"/>
                        </a:spcBef>
                        <a:tabLst>
                          <a:tab pos="1143635" algn="l"/>
                        </a:tabLst>
                      </a:pPr>
                      <a:r>
                        <a:rPr dirty="0" sz="1250" spc="10" b="1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Ship</a:t>
                      </a:r>
                      <a:r>
                        <a:rPr dirty="0" sz="1250" spc="-65" b="1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-25" b="1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Date	</a:t>
                      </a:r>
                      <a:r>
                        <a:rPr dirty="0" baseline="19444" sz="1500" spc="7" b="1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▲</a:t>
                      </a:r>
                      <a:endParaRPr baseline="19444" sz="1500">
                        <a:latin typeface="Arial"/>
                        <a:cs typeface="Arial"/>
                      </a:endParaRPr>
                    </a:p>
                    <a:p>
                      <a:pPr algn="r" marR="87630">
                        <a:lnSpc>
                          <a:spcPts val="725"/>
                        </a:lnSpc>
                      </a:pPr>
                      <a:r>
                        <a:rPr dirty="0" sz="1000" b="1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▼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83820"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</a:tr>
              <a:tr h="352424">
                <a:tc>
                  <a:txBody>
                    <a:bodyPr/>
                    <a:lstStyle/>
                    <a:p>
                      <a:pPr algn="r" marR="8763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5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250">
                        <a:latin typeface="Trebuchet MS"/>
                        <a:cs typeface="Trebuchet MS"/>
                      </a:endParaRPr>
                    </a:p>
                  </a:txBody>
                  <a:tcPr marL="0" marR="0" marB="0" marT="64769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23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50" spc="5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1/1/2022</a:t>
                      </a:r>
                      <a:endParaRPr sz="1250">
                        <a:latin typeface="Trebuchet MS"/>
                        <a:cs typeface="Trebuchet MS"/>
                      </a:endParaRPr>
                    </a:p>
                  </a:txBody>
                  <a:tcPr marL="0" marR="0" marB="0" marT="64769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23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50" spc="5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5 </a:t>
                      </a:r>
                      <a:r>
                        <a:rPr dirty="0" sz="1250" spc="-114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-</a:t>
                      </a:r>
                      <a:r>
                        <a:rPr dirty="0" sz="1250" spc="-19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low</a:t>
                      </a:r>
                      <a:endParaRPr sz="1250">
                        <a:latin typeface="Trebuchet MS"/>
                        <a:cs typeface="Trebuchet MS"/>
                      </a:endParaRPr>
                    </a:p>
                  </a:txBody>
                  <a:tcPr marL="0" marR="0" marB="0" marT="64769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23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8544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50" spc="1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Large</a:t>
                      </a:r>
                      <a:r>
                        <a:rPr dirty="0" sz="1250" spc="-7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1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box</a:t>
                      </a:r>
                      <a:endParaRPr sz="1250">
                        <a:latin typeface="Trebuchet MS"/>
                        <a:cs typeface="Trebuchet MS"/>
                      </a:endParaRPr>
                    </a:p>
                  </a:txBody>
                  <a:tcPr marL="0" marR="0" marB="0" marT="64769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23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R="8763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5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25</a:t>
                      </a:r>
                      <a:endParaRPr sz="1250">
                        <a:latin typeface="Trebuchet MS"/>
                        <a:cs typeface="Trebuchet MS"/>
                      </a:endParaRPr>
                    </a:p>
                  </a:txBody>
                  <a:tcPr marL="0" marR="0" marB="0" marT="64769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23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50" spc="5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1/5/2022</a:t>
                      </a:r>
                      <a:endParaRPr sz="1250">
                        <a:latin typeface="Trebuchet MS"/>
                        <a:cs typeface="Trebuchet MS"/>
                      </a:endParaRPr>
                    </a:p>
                  </a:txBody>
                  <a:tcPr marL="0" marR="0" marB="0" marT="64769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2349"/>
                      </a:srgbClr>
                    </a:solidFill>
                  </a:tcPr>
                </a:tc>
              </a:tr>
              <a:tr h="342899">
                <a:tc gridSpan="6">
                  <a:txBody>
                    <a:bodyPr/>
                    <a:lstStyle/>
                    <a:p>
                      <a:pPr marL="1051560">
                        <a:lnSpc>
                          <a:spcPct val="100000"/>
                        </a:lnSpc>
                        <a:spcBef>
                          <a:spcPts val="509"/>
                        </a:spcBef>
                        <a:tabLst>
                          <a:tab pos="1332230" algn="l"/>
                          <a:tab pos="2806065" algn="l"/>
                          <a:tab pos="4549775" algn="l"/>
                          <a:tab pos="8054975" algn="l"/>
                          <a:tab pos="8425180" algn="l"/>
                        </a:tabLst>
                      </a:pPr>
                      <a:r>
                        <a:rPr dirty="0" sz="1250" spc="5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2	</a:t>
                      </a:r>
                      <a:r>
                        <a:rPr dirty="0" sz="1250" spc="5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1/4/2022	</a:t>
                      </a:r>
                      <a:r>
                        <a:rPr dirty="0" sz="1250" spc="5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4 </a:t>
                      </a:r>
                      <a:r>
                        <a:rPr dirty="0" sz="1250" spc="-114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-</a:t>
                      </a:r>
                      <a:r>
                        <a:rPr dirty="0" sz="1250" spc="-175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-1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not</a:t>
                      </a:r>
                      <a:r>
                        <a:rPr dirty="0" sz="1250" spc="-6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specified	</a:t>
                      </a:r>
                      <a:r>
                        <a:rPr dirty="0" sz="1250" spc="2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Small</a:t>
                      </a:r>
                      <a:r>
                        <a:rPr dirty="0" sz="1250" spc="-6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35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Box	</a:t>
                      </a:r>
                      <a:r>
                        <a:rPr dirty="0" sz="1250" spc="5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36	</a:t>
                      </a:r>
                      <a:r>
                        <a:rPr dirty="0" sz="1250" spc="5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1/7/2022</a:t>
                      </a:r>
                      <a:endParaRPr sz="1250">
                        <a:latin typeface="Trebuchet MS"/>
                        <a:cs typeface="Trebuchet MS"/>
                      </a:endParaRPr>
                    </a:p>
                  </a:txBody>
                  <a:tcPr marL="0" marR="0" marB="0" marT="64769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42899">
                <a:tc>
                  <a:txBody>
                    <a:bodyPr/>
                    <a:lstStyle/>
                    <a:p>
                      <a:pPr algn="r" marR="8763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5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endParaRPr sz="1250">
                        <a:latin typeface="Trebuchet MS"/>
                        <a:cs typeface="Trebuchet MS"/>
                      </a:endParaRPr>
                    </a:p>
                  </a:txBody>
                  <a:tcPr marL="0" marR="0" marB="0" marT="64769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23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50" spc="1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1/15/2022</a:t>
                      </a:r>
                      <a:endParaRPr sz="1250">
                        <a:latin typeface="Trebuchet MS"/>
                        <a:cs typeface="Trebuchet MS"/>
                      </a:endParaRPr>
                    </a:p>
                  </a:txBody>
                  <a:tcPr marL="0" marR="0" marB="0" marT="64769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23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50" spc="-3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2-</a:t>
                      </a:r>
                      <a:r>
                        <a:rPr dirty="0" sz="1250" spc="-7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1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high</a:t>
                      </a:r>
                      <a:endParaRPr sz="1250">
                        <a:latin typeface="Trebuchet MS"/>
                        <a:cs typeface="Trebuchet MS"/>
                      </a:endParaRPr>
                    </a:p>
                  </a:txBody>
                  <a:tcPr marL="0" marR="0" marB="0" marT="64769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23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8544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50" spc="2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Small</a:t>
                      </a:r>
                      <a:r>
                        <a:rPr dirty="0" sz="1250" spc="-7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35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Box</a:t>
                      </a:r>
                      <a:endParaRPr sz="1250">
                        <a:latin typeface="Trebuchet MS"/>
                        <a:cs typeface="Trebuchet MS"/>
                      </a:endParaRPr>
                    </a:p>
                  </a:txBody>
                  <a:tcPr marL="0" marR="0" marB="0" marT="64769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23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R="8763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5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38</a:t>
                      </a:r>
                      <a:endParaRPr sz="1250">
                        <a:latin typeface="Trebuchet MS"/>
                        <a:cs typeface="Trebuchet MS"/>
                      </a:endParaRPr>
                    </a:p>
                  </a:txBody>
                  <a:tcPr marL="0" marR="0" marB="0" marT="64769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23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50" spc="1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1/17/2022</a:t>
                      </a:r>
                      <a:endParaRPr sz="1250">
                        <a:latin typeface="Trebuchet MS"/>
                        <a:cs typeface="Trebuchet MS"/>
                      </a:endParaRPr>
                    </a:p>
                  </a:txBody>
                  <a:tcPr marL="0" marR="0" marB="0" marT="64769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2349"/>
                      </a:srgbClr>
                    </a:solidFill>
                  </a:tcPr>
                </a:tc>
              </a:tr>
              <a:tr h="352424">
                <a:tc gridSpan="6">
                  <a:txBody>
                    <a:bodyPr/>
                    <a:lstStyle/>
                    <a:p>
                      <a:pPr marL="1051560">
                        <a:lnSpc>
                          <a:spcPct val="100000"/>
                        </a:lnSpc>
                        <a:spcBef>
                          <a:spcPts val="509"/>
                        </a:spcBef>
                        <a:tabLst>
                          <a:tab pos="1332230" algn="l"/>
                          <a:tab pos="2806065" algn="l"/>
                          <a:tab pos="4549775" algn="l"/>
                          <a:tab pos="8054975" algn="l"/>
                          <a:tab pos="8425180" algn="l"/>
                        </a:tabLst>
                      </a:pPr>
                      <a:r>
                        <a:rPr dirty="0" sz="1250" spc="5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3	</a:t>
                      </a:r>
                      <a:r>
                        <a:rPr dirty="0" sz="1250" spc="1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1/15/2022	</a:t>
                      </a:r>
                      <a:r>
                        <a:rPr dirty="0" sz="1250" spc="-3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2-</a:t>
                      </a:r>
                      <a:r>
                        <a:rPr dirty="0" sz="1250" spc="-65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1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high	</a:t>
                      </a:r>
                      <a:r>
                        <a:rPr dirty="0" sz="1250" spc="2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Small</a:t>
                      </a:r>
                      <a:r>
                        <a:rPr dirty="0" sz="1250" spc="-6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35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Box	</a:t>
                      </a:r>
                      <a:r>
                        <a:rPr dirty="0" sz="1250" spc="5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41	</a:t>
                      </a:r>
                      <a:r>
                        <a:rPr dirty="0" sz="1250" spc="1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1/17/2022</a:t>
                      </a:r>
                      <a:endParaRPr sz="1250">
                        <a:latin typeface="Trebuchet MS"/>
                        <a:cs typeface="Trebuchet MS"/>
                      </a:endParaRPr>
                    </a:p>
                  </a:txBody>
                  <a:tcPr marL="0" marR="0" marB="0" marT="64769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42899">
                <a:tc>
                  <a:txBody>
                    <a:bodyPr/>
                    <a:lstStyle/>
                    <a:p>
                      <a:pPr algn="r" marR="8763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5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endParaRPr sz="1250">
                        <a:latin typeface="Trebuchet MS"/>
                        <a:cs typeface="Trebuchet MS"/>
                      </a:endParaRPr>
                    </a:p>
                  </a:txBody>
                  <a:tcPr marL="0" marR="0" marB="0" marT="64769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23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50" spc="1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1/15/2022</a:t>
                      </a:r>
                      <a:endParaRPr sz="1250">
                        <a:latin typeface="Trebuchet MS"/>
                        <a:cs typeface="Trebuchet MS"/>
                      </a:endParaRPr>
                    </a:p>
                  </a:txBody>
                  <a:tcPr marL="0" marR="0" marB="0" marT="64769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23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50" spc="-3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2-</a:t>
                      </a:r>
                      <a:r>
                        <a:rPr dirty="0" sz="1250" spc="-7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1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high</a:t>
                      </a:r>
                      <a:endParaRPr sz="1250">
                        <a:latin typeface="Trebuchet MS"/>
                        <a:cs typeface="Trebuchet MS"/>
                      </a:endParaRPr>
                    </a:p>
                  </a:txBody>
                  <a:tcPr marL="0" marR="0" marB="0" marT="64769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23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8544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50" spc="45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Jumbo</a:t>
                      </a:r>
                      <a:r>
                        <a:rPr dirty="0" sz="1250" spc="-7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35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Box</a:t>
                      </a:r>
                      <a:endParaRPr sz="1250">
                        <a:latin typeface="Trebuchet MS"/>
                        <a:cs typeface="Trebuchet MS"/>
                      </a:endParaRPr>
                    </a:p>
                  </a:txBody>
                  <a:tcPr marL="0" marR="0" marB="0" marT="64769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23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R="8763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5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44</a:t>
                      </a:r>
                      <a:endParaRPr sz="1250">
                        <a:latin typeface="Trebuchet MS"/>
                        <a:cs typeface="Trebuchet MS"/>
                      </a:endParaRPr>
                    </a:p>
                  </a:txBody>
                  <a:tcPr marL="0" marR="0" marB="0" marT="64769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23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50" spc="1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1/17/2022</a:t>
                      </a:r>
                      <a:endParaRPr sz="1250">
                        <a:latin typeface="Trebuchet MS"/>
                        <a:cs typeface="Trebuchet MS"/>
                      </a:endParaRPr>
                    </a:p>
                  </a:txBody>
                  <a:tcPr marL="0" marR="0" marB="0" marT="64769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2349"/>
                      </a:srgbClr>
                    </a:solidFill>
                  </a:tcPr>
                </a:tc>
              </a:tr>
              <a:tr h="342899">
                <a:tc gridSpan="6">
                  <a:txBody>
                    <a:bodyPr/>
                    <a:lstStyle/>
                    <a:p>
                      <a:pPr marL="1051560">
                        <a:lnSpc>
                          <a:spcPct val="100000"/>
                        </a:lnSpc>
                        <a:spcBef>
                          <a:spcPts val="509"/>
                        </a:spcBef>
                        <a:tabLst>
                          <a:tab pos="1332230" algn="l"/>
                          <a:tab pos="2806065" algn="l"/>
                          <a:tab pos="4549775" algn="l"/>
                          <a:tab pos="8054975" algn="l"/>
                          <a:tab pos="8425180" algn="l"/>
                        </a:tabLst>
                      </a:pPr>
                      <a:r>
                        <a:rPr dirty="0" sz="1250" spc="5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3	</a:t>
                      </a:r>
                      <a:r>
                        <a:rPr dirty="0" sz="1250" spc="1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1/15/2022	</a:t>
                      </a:r>
                      <a:r>
                        <a:rPr dirty="0" sz="1250" spc="-3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2-</a:t>
                      </a:r>
                      <a:r>
                        <a:rPr dirty="0" sz="1250" spc="-65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1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high	</a:t>
                      </a:r>
                      <a:r>
                        <a:rPr dirty="0" sz="1250" spc="-5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Wrap</a:t>
                      </a:r>
                      <a:r>
                        <a:rPr dirty="0" sz="1250" spc="-6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6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Bag	</a:t>
                      </a:r>
                      <a:r>
                        <a:rPr dirty="0" sz="1250" spc="5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33	</a:t>
                      </a:r>
                      <a:r>
                        <a:rPr dirty="0" sz="1250" spc="1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1/17/2022</a:t>
                      </a:r>
                      <a:endParaRPr sz="1250">
                        <a:latin typeface="Trebuchet MS"/>
                        <a:cs typeface="Trebuchet MS"/>
                      </a:endParaRPr>
                    </a:p>
                  </a:txBody>
                  <a:tcPr marL="0" marR="0" marB="0" marT="64769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52424">
                <a:tc>
                  <a:txBody>
                    <a:bodyPr/>
                    <a:lstStyle/>
                    <a:p>
                      <a:pPr algn="r" marR="8763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5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4</a:t>
                      </a:r>
                      <a:endParaRPr sz="1250">
                        <a:latin typeface="Trebuchet MS"/>
                        <a:cs typeface="Trebuchet MS"/>
                      </a:endParaRPr>
                    </a:p>
                  </a:txBody>
                  <a:tcPr marL="0" marR="0" marB="0" marT="64769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23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50" spc="1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1/18/2022</a:t>
                      </a:r>
                      <a:endParaRPr sz="1250">
                        <a:latin typeface="Trebuchet MS"/>
                        <a:cs typeface="Trebuchet MS"/>
                      </a:endParaRPr>
                    </a:p>
                  </a:txBody>
                  <a:tcPr marL="0" marR="0" marB="0" marT="64769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23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50" spc="-3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1-</a:t>
                      </a:r>
                      <a:r>
                        <a:rPr dirty="0" sz="1250" spc="-7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-15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urgent</a:t>
                      </a:r>
                      <a:endParaRPr sz="1250">
                        <a:latin typeface="Trebuchet MS"/>
                        <a:cs typeface="Trebuchet MS"/>
                      </a:endParaRPr>
                    </a:p>
                  </a:txBody>
                  <a:tcPr marL="0" marR="0" marB="0" marT="64769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23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8544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50" spc="2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Small</a:t>
                      </a:r>
                      <a:r>
                        <a:rPr dirty="0" sz="1250" spc="-7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250" spc="35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Box</a:t>
                      </a:r>
                      <a:endParaRPr sz="1250">
                        <a:latin typeface="Trebuchet MS"/>
                        <a:cs typeface="Trebuchet MS"/>
                      </a:endParaRPr>
                    </a:p>
                  </a:txBody>
                  <a:tcPr marL="0" marR="0" marB="0" marT="64769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23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R="8763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5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33</a:t>
                      </a:r>
                      <a:endParaRPr sz="1250">
                        <a:latin typeface="Trebuchet MS"/>
                        <a:cs typeface="Trebuchet MS"/>
                      </a:endParaRPr>
                    </a:p>
                  </a:txBody>
                  <a:tcPr marL="0" marR="0" marB="0" marT="64769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23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50" spc="1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1/19/2022</a:t>
                      </a:r>
                      <a:endParaRPr sz="1250">
                        <a:latin typeface="Trebuchet MS"/>
                        <a:cs typeface="Trebuchet MS"/>
                      </a:endParaRPr>
                    </a:p>
                  </a:txBody>
                  <a:tcPr marL="0" marR="0" marB="0" marT="64769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234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9201993" y="5923374"/>
            <a:ext cx="115570" cy="21780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50" spc="50">
                <a:solidFill>
                  <a:srgbClr val="333333"/>
                </a:solidFill>
                <a:latin typeface="Trebuchet MS"/>
                <a:cs typeface="Trebuchet MS"/>
              </a:rPr>
              <a:t>1</a:t>
            </a:r>
            <a:endParaRPr sz="12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649966" y="5923374"/>
            <a:ext cx="115570" cy="21780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50" spc="50">
                <a:solidFill>
                  <a:srgbClr val="333333"/>
                </a:solidFill>
                <a:latin typeface="Trebuchet MS"/>
                <a:cs typeface="Trebuchet MS"/>
              </a:rPr>
              <a:t>2</a:t>
            </a:r>
            <a:endParaRPr sz="125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097938" y="5923374"/>
            <a:ext cx="356235" cy="21780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50" spc="100">
                <a:solidFill>
                  <a:srgbClr val="333333"/>
                </a:solidFill>
                <a:latin typeface="Trebuchet MS"/>
                <a:cs typeface="Trebuchet MS"/>
              </a:rPr>
              <a:t>N</a:t>
            </a:r>
            <a:r>
              <a:rPr dirty="0" sz="1250" spc="-15">
                <a:solidFill>
                  <a:srgbClr val="333333"/>
                </a:solidFill>
                <a:latin typeface="Trebuchet MS"/>
                <a:cs typeface="Trebuchet MS"/>
              </a:rPr>
              <a:t>e</a:t>
            </a:r>
            <a:r>
              <a:rPr dirty="0" sz="1250" spc="-5">
                <a:solidFill>
                  <a:srgbClr val="333333"/>
                </a:solidFill>
                <a:latin typeface="Trebuchet MS"/>
                <a:cs typeface="Trebuchet MS"/>
              </a:rPr>
              <a:t>x</a:t>
            </a:r>
            <a:r>
              <a:rPr dirty="0" sz="1250" spc="-85">
                <a:solidFill>
                  <a:srgbClr val="333333"/>
                </a:solidFill>
                <a:latin typeface="Trebuchet MS"/>
                <a:cs typeface="Trebuchet MS"/>
              </a:rPr>
              <a:t>t</a:t>
            </a:r>
            <a:endParaRPr sz="125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14400" y="1657350"/>
            <a:ext cx="1209675" cy="0"/>
          </a:xfrm>
          <a:custGeom>
            <a:avLst/>
            <a:gdLst/>
            <a:ahLst/>
            <a:cxnLst/>
            <a:rect l="l" t="t" r="r" b="b"/>
            <a:pathLst>
              <a:path w="1209675" h="0">
                <a:moveTo>
                  <a:pt x="0" y="0"/>
                </a:moveTo>
                <a:lnTo>
                  <a:pt x="1209674" y="0"/>
                </a:lnTo>
              </a:path>
            </a:pathLst>
          </a:custGeom>
          <a:ln w="19049">
            <a:solidFill>
              <a:srgbClr val="585D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14400" y="2228850"/>
            <a:ext cx="1209675" cy="0"/>
          </a:xfrm>
          <a:custGeom>
            <a:avLst/>
            <a:gdLst/>
            <a:ahLst/>
            <a:cxnLst/>
            <a:rect l="l" t="t" r="r" b="b"/>
            <a:pathLst>
              <a:path w="1209675" h="0">
                <a:moveTo>
                  <a:pt x="0" y="0"/>
                </a:moveTo>
                <a:lnTo>
                  <a:pt x="1209674" y="0"/>
                </a:lnTo>
              </a:path>
            </a:pathLst>
          </a:custGeom>
          <a:ln w="19049">
            <a:solidFill>
              <a:srgbClr val="585D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130300" y="1778000"/>
            <a:ext cx="25863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17930" algn="l"/>
              </a:tabLst>
            </a:pPr>
            <a:r>
              <a:rPr dirty="0" sz="1800" spc="-40">
                <a:solidFill>
                  <a:srgbClr val="585D60"/>
                </a:solidFill>
                <a:latin typeface="Trebuchet MS"/>
                <a:cs typeface="Trebuchet MS"/>
              </a:rPr>
              <a:t>Activity	</a:t>
            </a:r>
            <a:r>
              <a:rPr dirty="0" sz="1800" spc="-10">
                <a:solidFill>
                  <a:srgbClr val="585D60"/>
                </a:solidFill>
                <a:latin typeface="Trebuchet MS"/>
                <a:cs typeface="Trebuchet MS"/>
              </a:rPr>
              <a:t>Your</a:t>
            </a:r>
            <a:r>
              <a:rPr dirty="0" sz="1800" spc="-16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5">
                <a:solidFill>
                  <a:srgbClr val="585D60"/>
                </a:solidFill>
                <a:latin typeface="Trebuchet MS"/>
                <a:cs typeface="Trebuchet MS"/>
              </a:rPr>
              <a:t>Solution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403080" y="182880"/>
            <a:ext cx="1978660" cy="966469"/>
          </a:xfrm>
          <a:custGeom>
            <a:avLst/>
            <a:gdLst/>
            <a:ahLst/>
            <a:cxnLst/>
            <a:rect l="l" t="t" r="r" b="b"/>
            <a:pathLst>
              <a:path w="1978659" h="966469">
                <a:moveTo>
                  <a:pt x="1978152" y="966216"/>
                </a:moveTo>
                <a:lnTo>
                  <a:pt x="0" y="966216"/>
                </a:lnTo>
                <a:lnTo>
                  <a:pt x="0" y="0"/>
                </a:lnTo>
                <a:lnTo>
                  <a:pt x="1978152" y="0"/>
                </a:lnTo>
                <a:lnTo>
                  <a:pt x="1978152" y="102870"/>
                </a:lnTo>
                <a:lnTo>
                  <a:pt x="274319" y="102870"/>
                </a:lnTo>
                <a:lnTo>
                  <a:pt x="261182" y="103504"/>
                </a:lnTo>
                <a:lnTo>
                  <a:pt x="223287" y="113020"/>
                </a:lnTo>
                <a:lnTo>
                  <a:pt x="189762" y="133087"/>
                </a:lnTo>
                <a:lnTo>
                  <a:pt x="163420" y="162120"/>
                </a:lnTo>
                <a:lnTo>
                  <a:pt x="146677" y="197568"/>
                </a:lnTo>
                <a:lnTo>
                  <a:pt x="140969" y="236220"/>
                </a:lnTo>
                <a:lnTo>
                  <a:pt x="140969" y="655320"/>
                </a:lnTo>
                <a:lnTo>
                  <a:pt x="146677" y="693971"/>
                </a:lnTo>
                <a:lnTo>
                  <a:pt x="163420" y="729419"/>
                </a:lnTo>
                <a:lnTo>
                  <a:pt x="189762" y="758452"/>
                </a:lnTo>
                <a:lnTo>
                  <a:pt x="223287" y="778519"/>
                </a:lnTo>
                <a:lnTo>
                  <a:pt x="261182" y="788035"/>
                </a:lnTo>
                <a:lnTo>
                  <a:pt x="274319" y="788670"/>
                </a:lnTo>
                <a:lnTo>
                  <a:pt x="1978152" y="788670"/>
                </a:lnTo>
                <a:lnTo>
                  <a:pt x="1978152" y="966216"/>
                </a:lnTo>
                <a:close/>
              </a:path>
              <a:path w="1978659" h="966469">
                <a:moveTo>
                  <a:pt x="1978152" y="788670"/>
                </a:moveTo>
                <a:lnTo>
                  <a:pt x="1703069" y="788670"/>
                </a:lnTo>
                <a:lnTo>
                  <a:pt x="1716205" y="788035"/>
                </a:lnTo>
                <a:lnTo>
                  <a:pt x="1729088" y="786132"/>
                </a:lnTo>
                <a:lnTo>
                  <a:pt x="1765992" y="772906"/>
                </a:lnTo>
                <a:lnTo>
                  <a:pt x="1797360" y="749612"/>
                </a:lnTo>
                <a:lnTo>
                  <a:pt x="1820653" y="718244"/>
                </a:lnTo>
                <a:lnTo>
                  <a:pt x="1833880" y="681340"/>
                </a:lnTo>
                <a:lnTo>
                  <a:pt x="1836419" y="655320"/>
                </a:lnTo>
                <a:lnTo>
                  <a:pt x="1836419" y="236220"/>
                </a:lnTo>
                <a:lnTo>
                  <a:pt x="1830708" y="197568"/>
                </a:lnTo>
                <a:lnTo>
                  <a:pt x="1813965" y="162120"/>
                </a:lnTo>
                <a:lnTo>
                  <a:pt x="1787623" y="133087"/>
                </a:lnTo>
                <a:lnTo>
                  <a:pt x="1754098" y="113020"/>
                </a:lnTo>
                <a:lnTo>
                  <a:pt x="1716205" y="103504"/>
                </a:lnTo>
                <a:lnTo>
                  <a:pt x="1703069" y="102870"/>
                </a:lnTo>
                <a:lnTo>
                  <a:pt x="1978152" y="102870"/>
                </a:lnTo>
                <a:lnTo>
                  <a:pt x="1978152" y="788670"/>
                </a:lnTo>
                <a:close/>
              </a:path>
            </a:pathLst>
          </a:custGeom>
          <a:solidFill>
            <a:srgbClr val="323232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548811" y="290512"/>
            <a:ext cx="1685925" cy="676275"/>
          </a:xfrm>
          <a:custGeom>
            <a:avLst/>
            <a:gdLst/>
            <a:ahLst/>
            <a:cxnLst/>
            <a:rect l="l" t="t" r="r" b="b"/>
            <a:pathLst>
              <a:path w="1685925" h="676275">
                <a:moveTo>
                  <a:pt x="1565780" y="676274"/>
                </a:moveTo>
                <a:lnTo>
                  <a:pt x="120144" y="676274"/>
                </a:lnTo>
                <a:lnTo>
                  <a:pt x="111782" y="675451"/>
                </a:lnTo>
                <a:lnTo>
                  <a:pt x="71578" y="663255"/>
                </a:lnTo>
                <a:lnTo>
                  <a:pt x="31692" y="632642"/>
                </a:lnTo>
                <a:lnTo>
                  <a:pt x="6556" y="589095"/>
                </a:lnTo>
                <a:lnTo>
                  <a:pt x="0" y="556130"/>
                </a:lnTo>
                <a:lnTo>
                  <a:pt x="0" y="120144"/>
                </a:lnTo>
                <a:lnTo>
                  <a:pt x="13018" y="71578"/>
                </a:lnTo>
                <a:lnTo>
                  <a:pt x="43632" y="31692"/>
                </a:lnTo>
                <a:lnTo>
                  <a:pt x="87178" y="6557"/>
                </a:lnTo>
                <a:lnTo>
                  <a:pt x="120144" y="0"/>
                </a:lnTo>
                <a:lnTo>
                  <a:pt x="1565780" y="0"/>
                </a:lnTo>
                <a:lnTo>
                  <a:pt x="1614345" y="13019"/>
                </a:lnTo>
                <a:lnTo>
                  <a:pt x="1654232" y="43632"/>
                </a:lnTo>
                <a:lnTo>
                  <a:pt x="1679366" y="87179"/>
                </a:lnTo>
                <a:lnTo>
                  <a:pt x="1685925" y="120144"/>
                </a:lnTo>
                <a:lnTo>
                  <a:pt x="1685925" y="556130"/>
                </a:lnTo>
                <a:lnTo>
                  <a:pt x="1672904" y="604696"/>
                </a:lnTo>
                <a:lnTo>
                  <a:pt x="1642292" y="644582"/>
                </a:lnTo>
                <a:lnTo>
                  <a:pt x="1598743" y="669717"/>
                </a:lnTo>
                <a:lnTo>
                  <a:pt x="1565780" y="6762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548810" y="290512"/>
            <a:ext cx="1685925" cy="676275"/>
          </a:xfrm>
          <a:custGeom>
            <a:avLst/>
            <a:gdLst/>
            <a:ahLst/>
            <a:cxnLst/>
            <a:rect l="l" t="t" r="r" b="b"/>
            <a:pathLst>
              <a:path w="1685925" h="676275">
                <a:moveTo>
                  <a:pt x="0" y="547687"/>
                </a:moveTo>
                <a:lnTo>
                  <a:pt x="0" y="128587"/>
                </a:lnTo>
                <a:lnTo>
                  <a:pt x="0" y="120144"/>
                </a:lnTo>
                <a:lnTo>
                  <a:pt x="823" y="111782"/>
                </a:lnTo>
                <a:lnTo>
                  <a:pt x="2470" y="103501"/>
                </a:lnTo>
                <a:lnTo>
                  <a:pt x="4117" y="95220"/>
                </a:lnTo>
                <a:lnTo>
                  <a:pt x="6556" y="87179"/>
                </a:lnTo>
                <a:lnTo>
                  <a:pt x="9787" y="79379"/>
                </a:lnTo>
                <a:lnTo>
                  <a:pt x="13018" y="71578"/>
                </a:lnTo>
                <a:lnTo>
                  <a:pt x="37662" y="37662"/>
                </a:lnTo>
                <a:lnTo>
                  <a:pt x="43632" y="31692"/>
                </a:lnTo>
                <a:lnTo>
                  <a:pt x="50127" y="26361"/>
                </a:lnTo>
                <a:lnTo>
                  <a:pt x="57147" y="21670"/>
                </a:lnTo>
                <a:lnTo>
                  <a:pt x="64167" y="16980"/>
                </a:lnTo>
                <a:lnTo>
                  <a:pt x="71577" y="13019"/>
                </a:lnTo>
                <a:lnTo>
                  <a:pt x="79378" y="9788"/>
                </a:lnTo>
                <a:lnTo>
                  <a:pt x="87178" y="6557"/>
                </a:lnTo>
                <a:lnTo>
                  <a:pt x="95219" y="4117"/>
                </a:lnTo>
                <a:lnTo>
                  <a:pt x="103501" y="2470"/>
                </a:lnTo>
                <a:lnTo>
                  <a:pt x="111782" y="823"/>
                </a:lnTo>
                <a:lnTo>
                  <a:pt x="120144" y="0"/>
                </a:lnTo>
                <a:lnTo>
                  <a:pt x="128588" y="0"/>
                </a:lnTo>
                <a:lnTo>
                  <a:pt x="1557337" y="0"/>
                </a:lnTo>
                <a:lnTo>
                  <a:pt x="1565780" y="0"/>
                </a:lnTo>
                <a:lnTo>
                  <a:pt x="1574142" y="823"/>
                </a:lnTo>
                <a:lnTo>
                  <a:pt x="1582422" y="2470"/>
                </a:lnTo>
                <a:lnTo>
                  <a:pt x="1590703" y="4117"/>
                </a:lnTo>
                <a:lnTo>
                  <a:pt x="1598743" y="6557"/>
                </a:lnTo>
                <a:lnTo>
                  <a:pt x="1606544" y="9788"/>
                </a:lnTo>
                <a:lnTo>
                  <a:pt x="1614344" y="13019"/>
                </a:lnTo>
                <a:lnTo>
                  <a:pt x="1648262" y="37662"/>
                </a:lnTo>
                <a:lnTo>
                  <a:pt x="1672904" y="71578"/>
                </a:lnTo>
                <a:lnTo>
                  <a:pt x="1685101" y="111782"/>
                </a:lnTo>
                <a:lnTo>
                  <a:pt x="1685925" y="120144"/>
                </a:lnTo>
                <a:lnTo>
                  <a:pt x="1685925" y="128587"/>
                </a:lnTo>
                <a:lnTo>
                  <a:pt x="1685925" y="547687"/>
                </a:lnTo>
                <a:lnTo>
                  <a:pt x="1685925" y="556130"/>
                </a:lnTo>
                <a:lnTo>
                  <a:pt x="1685101" y="564492"/>
                </a:lnTo>
                <a:lnTo>
                  <a:pt x="1672904" y="604696"/>
                </a:lnTo>
                <a:lnTo>
                  <a:pt x="1648262" y="638612"/>
                </a:lnTo>
                <a:lnTo>
                  <a:pt x="1628775" y="654603"/>
                </a:lnTo>
                <a:lnTo>
                  <a:pt x="1621754" y="659294"/>
                </a:lnTo>
                <a:lnTo>
                  <a:pt x="1614344" y="663255"/>
                </a:lnTo>
                <a:lnTo>
                  <a:pt x="1606544" y="666486"/>
                </a:lnTo>
                <a:lnTo>
                  <a:pt x="1598743" y="669717"/>
                </a:lnTo>
                <a:lnTo>
                  <a:pt x="1590703" y="672156"/>
                </a:lnTo>
                <a:lnTo>
                  <a:pt x="1582422" y="673804"/>
                </a:lnTo>
                <a:lnTo>
                  <a:pt x="1574142" y="675451"/>
                </a:lnTo>
                <a:lnTo>
                  <a:pt x="1565780" y="676274"/>
                </a:lnTo>
                <a:lnTo>
                  <a:pt x="1557337" y="676274"/>
                </a:lnTo>
                <a:lnTo>
                  <a:pt x="128588" y="676274"/>
                </a:lnTo>
                <a:lnTo>
                  <a:pt x="120144" y="676274"/>
                </a:lnTo>
                <a:lnTo>
                  <a:pt x="111782" y="675451"/>
                </a:lnTo>
                <a:lnTo>
                  <a:pt x="103501" y="673804"/>
                </a:lnTo>
                <a:lnTo>
                  <a:pt x="95219" y="672156"/>
                </a:lnTo>
                <a:lnTo>
                  <a:pt x="87178" y="669717"/>
                </a:lnTo>
                <a:lnTo>
                  <a:pt x="79378" y="666486"/>
                </a:lnTo>
                <a:lnTo>
                  <a:pt x="71578" y="663255"/>
                </a:lnTo>
                <a:lnTo>
                  <a:pt x="64167" y="659294"/>
                </a:lnTo>
                <a:lnTo>
                  <a:pt x="57147" y="654603"/>
                </a:lnTo>
                <a:lnTo>
                  <a:pt x="50127" y="649913"/>
                </a:lnTo>
                <a:lnTo>
                  <a:pt x="21670" y="619126"/>
                </a:lnTo>
                <a:lnTo>
                  <a:pt x="16979" y="612106"/>
                </a:lnTo>
                <a:lnTo>
                  <a:pt x="13018" y="604696"/>
                </a:lnTo>
                <a:lnTo>
                  <a:pt x="9787" y="596895"/>
                </a:lnTo>
                <a:lnTo>
                  <a:pt x="6556" y="589095"/>
                </a:lnTo>
                <a:lnTo>
                  <a:pt x="4117" y="581054"/>
                </a:lnTo>
                <a:lnTo>
                  <a:pt x="2470" y="572773"/>
                </a:lnTo>
                <a:lnTo>
                  <a:pt x="823" y="564492"/>
                </a:lnTo>
                <a:lnTo>
                  <a:pt x="0" y="556130"/>
                </a:lnTo>
                <a:lnTo>
                  <a:pt x="0" y="547687"/>
                </a:lnTo>
                <a:close/>
              </a:path>
            </a:pathLst>
          </a:custGeom>
          <a:ln w="28574">
            <a:solidFill>
              <a:srgbClr val="DDD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26846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02:00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45"/>
              <a:t>20</a:t>
            </a:fld>
            <a:r>
              <a:rPr dirty="0" spc="45"/>
              <a:t> </a:t>
            </a:r>
            <a:r>
              <a:rPr dirty="0" spc="-135"/>
              <a:t>/</a:t>
            </a:r>
            <a:r>
              <a:rPr dirty="0" spc="-260"/>
              <a:t> </a:t>
            </a:r>
            <a:r>
              <a:rPr dirty="0" spc="45"/>
              <a:t>34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45"/>
              <a:t>20</a:t>
            </a:fld>
            <a:r>
              <a:rPr dirty="0" spc="45"/>
              <a:t> </a:t>
            </a:r>
            <a:r>
              <a:rPr dirty="0" spc="-135"/>
              <a:t>/</a:t>
            </a:r>
            <a:r>
              <a:rPr dirty="0" spc="-260"/>
              <a:t> </a:t>
            </a:r>
            <a:r>
              <a:rPr dirty="0" spc="45"/>
              <a:t>34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20700"/>
            <a:ext cx="5805805" cy="6540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-235">
                <a:latin typeface="Trebuchet MS"/>
                <a:cs typeface="Trebuchet MS"/>
              </a:rPr>
              <a:t>Data </a:t>
            </a:r>
            <a:r>
              <a:rPr dirty="0" sz="4100" spc="-150">
                <a:latin typeface="Trebuchet MS"/>
                <a:cs typeface="Trebuchet MS"/>
              </a:rPr>
              <a:t>vs. </a:t>
            </a:r>
            <a:r>
              <a:rPr dirty="0" sz="4100" spc="-229">
                <a:latin typeface="Trebuchet MS"/>
                <a:cs typeface="Trebuchet MS"/>
              </a:rPr>
              <a:t>Conceptual</a:t>
            </a:r>
            <a:r>
              <a:rPr dirty="0" sz="4100" spc="-505">
                <a:latin typeface="Trebuchet MS"/>
                <a:cs typeface="Trebuchet MS"/>
              </a:rPr>
              <a:t> </a:t>
            </a:r>
            <a:r>
              <a:rPr dirty="0" sz="4100" spc="-85">
                <a:latin typeface="Trebuchet MS"/>
                <a:cs typeface="Trebuchet MS"/>
              </a:rPr>
              <a:t>Models</a:t>
            </a:r>
            <a:endParaRPr sz="41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1528444"/>
            <a:ext cx="5336540" cy="419735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2300" spc="-50" b="1">
                <a:solidFill>
                  <a:srgbClr val="C2132D"/>
                </a:solidFill>
                <a:latin typeface="Trebuchet MS"/>
                <a:cs typeface="Trebuchet MS"/>
              </a:rPr>
              <a:t>From </a:t>
            </a:r>
            <a:r>
              <a:rPr dirty="0" sz="2300" spc="-25" b="1">
                <a:solidFill>
                  <a:srgbClr val="C2132D"/>
                </a:solidFill>
                <a:latin typeface="Trebuchet MS"/>
                <a:cs typeface="Trebuchet MS"/>
              </a:rPr>
              <a:t>data</a:t>
            </a:r>
            <a:r>
              <a:rPr dirty="0" sz="2300" spc="-185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2300" spc="-15" b="1">
                <a:solidFill>
                  <a:srgbClr val="C2132D"/>
                </a:solidFill>
                <a:latin typeface="Trebuchet MS"/>
                <a:cs typeface="Trebuchet MS"/>
              </a:rPr>
              <a:t>model</a:t>
            </a:r>
            <a:endParaRPr sz="2300">
              <a:latin typeface="Trebuchet MS"/>
              <a:cs typeface="Trebuchet MS"/>
            </a:endParaRPr>
          </a:p>
          <a:p>
            <a:pPr marL="393700" indent="-133985">
              <a:lnSpc>
                <a:spcPct val="100000"/>
              </a:lnSpc>
              <a:spcBef>
                <a:spcPts val="2315"/>
              </a:spcBef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 spc="-60">
                <a:solidFill>
                  <a:srgbClr val="585D60"/>
                </a:solidFill>
                <a:latin typeface="Trebuchet MS"/>
                <a:cs typeface="Trebuchet MS"/>
              </a:rPr>
              <a:t>32.5, 54.0, </a:t>
            </a:r>
            <a:r>
              <a:rPr dirty="0" sz="1800" spc="-80">
                <a:solidFill>
                  <a:srgbClr val="585D60"/>
                </a:solidFill>
                <a:latin typeface="Trebuchet MS"/>
                <a:cs typeface="Trebuchet MS"/>
              </a:rPr>
              <a:t>-17.3,</a:t>
            </a:r>
            <a:r>
              <a:rPr dirty="0" sz="1800" spc="-18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190">
                <a:solidFill>
                  <a:srgbClr val="585D60"/>
                </a:solidFill>
                <a:latin typeface="Trebuchet MS"/>
                <a:cs typeface="Trebuchet MS"/>
              </a:rPr>
              <a:t>...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C2132D"/>
              </a:buClr>
              <a:buFont typeface="Trebuchet MS"/>
              <a:buChar char="•"/>
            </a:pP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2300" spc="50" b="1">
                <a:solidFill>
                  <a:srgbClr val="C2132D"/>
                </a:solidFill>
                <a:latin typeface="Trebuchet MS"/>
                <a:cs typeface="Trebuchet MS"/>
              </a:rPr>
              <a:t>Using </a:t>
            </a:r>
            <a:r>
              <a:rPr dirty="0" sz="2300" spc="25" b="1">
                <a:solidFill>
                  <a:srgbClr val="C2132D"/>
                </a:solidFill>
                <a:latin typeface="Trebuchet MS"/>
                <a:cs typeface="Trebuchet MS"/>
              </a:rPr>
              <a:t>a </a:t>
            </a:r>
            <a:r>
              <a:rPr dirty="0" sz="2300" spc="-25" b="1">
                <a:solidFill>
                  <a:srgbClr val="C2132D"/>
                </a:solidFill>
                <a:latin typeface="Trebuchet MS"/>
                <a:cs typeface="Trebuchet MS"/>
              </a:rPr>
              <a:t>conceptual</a:t>
            </a:r>
            <a:r>
              <a:rPr dirty="0" sz="2300" spc="-425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2300" spc="-45" b="1">
                <a:solidFill>
                  <a:srgbClr val="C2132D"/>
                </a:solidFill>
                <a:latin typeface="Trebuchet MS"/>
                <a:cs typeface="Trebuchet MS"/>
              </a:rPr>
              <a:t>model:</a:t>
            </a:r>
            <a:endParaRPr sz="2300">
              <a:latin typeface="Trebuchet MS"/>
              <a:cs typeface="Trebuchet MS"/>
            </a:endParaRPr>
          </a:p>
          <a:p>
            <a:pPr marL="393700" indent="-133985">
              <a:lnSpc>
                <a:spcPct val="100000"/>
              </a:lnSpc>
              <a:spcBef>
                <a:spcPts val="2315"/>
              </a:spcBef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 spc="-35">
                <a:solidFill>
                  <a:srgbClr val="585D60"/>
                </a:solidFill>
                <a:latin typeface="Trebuchet MS"/>
                <a:cs typeface="Trebuchet MS"/>
              </a:rPr>
              <a:t>Temperature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C2132D"/>
              </a:buClr>
              <a:buFont typeface="Trebuchet MS"/>
              <a:buChar char="•"/>
            </a:pP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300" spc="-70" b="1">
                <a:solidFill>
                  <a:srgbClr val="C2132D"/>
                </a:solidFill>
                <a:latin typeface="Trebuchet MS"/>
                <a:cs typeface="Trebuchet MS"/>
              </a:rPr>
              <a:t>To </a:t>
            </a:r>
            <a:r>
              <a:rPr dirty="0" sz="2300" spc="-25" b="1">
                <a:solidFill>
                  <a:srgbClr val="C2132D"/>
                </a:solidFill>
                <a:latin typeface="Trebuchet MS"/>
                <a:cs typeface="Trebuchet MS"/>
              </a:rPr>
              <a:t>data</a:t>
            </a:r>
            <a:r>
              <a:rPr dirty="0" sz="2300" spc="-165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2300" spc="-90" b="1">
                <a:solidFill>
                  <a:srgbClr val="C2132D"/>
                </a:solidFill>
                <a:latin typeface="Trebuchet MS"/>
                <a:cs typeface="Trebuchet MS"/>
              </a:rPr>
              <a:t>type:</a:t>
            </a:r>
            <a:endParaRPr sz="2300">
              <a:latin typeface="Trebuchet MS"/>
              <a:cs typeface="Trebuchet MS"/>
            </a:endParaRPr>
          </a:p>
          <a:p>
            <a:pPr marL="393700" indent="-133985">
              <a:lnSpc>
                <a:spcPct val="100000"/>
              </a:lnSpc>
              <a:spcBef>
                <a:spcPts val="2315"/>
              </a:spcBef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 spc="25">
                <a:solidFill>
                  <a:srgbClr val="585D60"/>
                </a:solidFill>
                <a:latin typeface="Trebuchet MS"/>
                <a:cs typeface="Trebuchet MS"/>
              </a:rPr>
              <a:t>Continuous</a:t>
            </a:r>
            <a:r>
              <a:rPr dirty="0" sz="1800" spc="-11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45">
                <a:solidFill>
                  <a:srgbClr val="585D60"/>
                </a:solidFill>
                <a:latin typeface="Trebuchet MS"/>
                <a:cs typeface="Trebuchet MS"/>
              </a:rPr>
              <a:t>to</a:t>
            </a:r>
            <a:r>
              <a:rPr dirty="0" sz="1800" spc="-11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585D60"/>
                </a:solidFill>
                <a:latin typeface="Trebuchet MS"/>
                <a:cs typeface="Trebuchet MS"/>
              </a:rPr>
              <a:t>x</a:t>
            </a:r>
            <a:r>
              <a:rPr dirty="0" sz="1800" spc="-10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Trebuchet MS"/>
                <a:cs typeface="Trebuchet MS"/>
              </a:rPr>
              <a:t>significant</a:t>
            </a:r>
            <a:r>
              <a:rPr dirty="0" sz="1800" spc="-11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5">
                <a:solidFill>
                  <a:srgbClr val="585D60"/>
                </a:solidFill>
                <a:latin typeface="Trebuchet MS"/>
                <a:cs typeface="Trebuchet MS"/>
              </a:rPr>
              <a:t>digits</a:t>
            </a:r>
            <a:r>
              <a:rPr dirty="0" sz="1800" spc="-10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120">
                <a:solidFill>
                  <a:srgbClr val="585D60"/>
                </a:solidFill>
                <a:latin typeface="Trebuchet MS"/>
                <a:cs typeface="Trebuchet MS"/>
              </a:rPr>
              <a:t>i.e.</a:t>
            </a:r>
            <a:r>
              <a:rPr dirty="0" sz="1800" spc="-11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40">
                <a:solidFill>
                  <a:srgbClr val="585D60"/>
                </a:solidFill>
                <a:latin typeface="Trebuchet MS"/>
                <a:cs typeface="Trebuchet MS"/>
              </a:rPr>
              <a:t>quantitative</a:t>
            </a:r>
            <a:endParaRPr sz="1800">
              <a:latin typeface="Trebuchet MS"/>
              <a:cs typeface="Trebuchet MS"/>
            </a:endParaRPr>
          </a:p>
          <a:p>
            <a:pPr marL="393700" indent="-133985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 spc="-70">
                <a:solidFill>
                  <a:srgbClr val="585D60"/>
                </a:solidFill>
                <a:latin typeface="Trebuchet MS"/>
                <a:cs typeface="Trebuchet MS"/>
              </a:rPr>
              <a:t>Hot, </a:t>
            </a:r>
            <a:r>
              <a:rPr dirty="0" sz="1800" spc="-55">
                <a:solidFill>
                  <a:srgbClr val="585D60"/>
                </a:solidFill>
                <a:latin typeface="Trebuchet MS"/>
                <a:cs typeface="Trebuchet MS"/>
              </a:rPr>
              <a:t>warm, </a:t>
            </a:r>
            <a:r>
              <a:rPr dirty="0" sz="1800" spc="5">
                <a:solidFill>
                  <a:srgbClr val="585D60"/>
                </a:solidFill>
                <a:latin typeface="Trebuchet MS"/>
                <a:cs typeface="Trebuchet MS"/>
              </a:rPr>
              <a:t>cold </a:t>
            </a:r>
            <a:r>
              <a:rPr dirty="0" sz="1800" spc="-120">
                <a:solidFill>
                  <a:srgbClr val="585D60"/>
                </a:solidFill>
                <a:latin typeface="Trebuchet MS"/>
                <a:cs typeface="Trebuchet MS"/>
              </a:rPr>
              <a:t>i.e.</a:t>
            </a:r>
            <a:r>
              <a:rPr dirty="0" sz="1800" spc="-28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585D60"/>
                </a:solidFill>
                <a:latin typeface="Trebuchet MS"/>
                <a:cs typeface="Trebuchet MS"/>
              </a:rPr>
              <a:t>ordinal</a:t>
            </a:r>
            <a:endParaRPr sz="1800">
              <a:latin typeface="Trebuchet MS"/>
              <a:cs typeface="Trebuchet MS"/>
            </a:endParaRPr>
          </a:p>
          <a:p>
            <a:pPr marL="393700" indent="-133985">
              <a:lnSpc>
                <a:spcPct val="100000"/>
              </a:lnSpc>
              <a:spcBef>
                <a:spcPts val="1215"/>
              </a:spcBef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>
                <a:solidFill>
                  <a:srgbClr val="585D60"/>
                </a:solidFill>
                <a:latin typeface="Trebuchet MS"/>
                <a:cs typeface="Trebuchet MS"/>
              </a:rPr>
              <a:t>Burned vs. </a:t>
            </a:r>
            <a:r>
              <a:rPr dirty="0" sz="1800" spc="-20">
                <a:solidFill>
                  <a:srgbClr val="585D60"/>
                </a:solidFill>
                <a:latin typeface="Trebuchet MS"/>
                <a:cs typeface="Trebuchet MS"/>
              </a:rPr>
              <a:t>not </a:t>
            </a:r>
            <a:r>
              <a:rPr dirty="0" sz="1800" spc="-15">
                <a:solidFill>
                  <a:srgbClr val="585D60"/>
                </a:solidFill>
                <a:latin typeface="Trebuchet MS"/>
                <a:cs typeface="Trebuchet MS"/>
              </a:rPr>
              <a:t>burned</a:t>
            </a:r>
            <a:r>
              <a:rPr dirty="0" sz="1800" spc="-36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120">
                <a:solidFill>
                  <a:srgbClr val="585D60"/>
                </a:solidFill>
                <a:latin typeface="Trebuchet MS"/>
                <a:cs typeface="Trebuchet MS"/>
              </a:rPr>
              <a:t>i.e. </a:t>
            </a:r>
            <a:r>
              <a:rPr dirty="0" sz="1800">
                <a:solidFill>
                  <a:srgbClr val="585D60"/>
                </a:solidFill>
                <a:latin typeface="Trebuchet MS"/>
                <a:cs typeface="Trebuchet MS"/>
              </a:rPr>
              <a:t>nominal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20700"/>
            <a:ext cx="8640445" cy="6540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-185">
                <a:latin typeface="Trebuchet MS"/>
                <a:cs typeface="Trebuchet MS"/>
              </a:rPr>
              <a:t>Image </a:t>
            </a:r>
            <a:r>
              <a:rPr dirty="0" sz="4100" spc="-215">
                <a:latin typeface="Trebuchet MS"/>
                <a:cs typeface="Trebuchet MS"/>
              </a:rPr>
              <a:t>Model: </a:t>
            </a:r>
            <a:r>
              <a:rPr dirty="0" sz="4100" spc="-135">
                <a:latin typeface="Trebuchet MS"/>
                <a:cs typeface="Trebuchet MS"/>
              </a:rPr>
              <a:t>Visual </a:t>
            </a:r>
            <a:r>
              <a:rPr dirty="0" sz="4100" spc="-180">
                <a:latin typeface="Trebuchet MS"/>
                <a:cs typeface="Trebuchet MS"/>
              </a:rPr>
              <a:t>(Encoding)</a:t>
            </a:r>
            <a:r>
              <a:rPr dirty="0" sz="4100" spc="-625">
                <a:latin typeface="Trebuchet MS"/>
                <a:cs typeface="Trebuchet MS"/>
              </a:rPr>
              <a:t> </a:t>
            </a:r>
            <a:r>
              <a:rPr dirty="0" sz="4100" spc="-190">
                <a:latin typeface="Trebuchet MS"/>
                <a:cs typeface="Trebuchet MS"/>
              </a:rPr>
              <a:t>Variables</a:t>
            </a:r>
            <a:endParaRPr sz="41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97196" y="1661099"/>
            <a:ext cx="6393358" cy="39548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14400" y="6205537"/>
            <a:ext cx="3324225" cy="0"/>
          </a:xfrm>
          <a:custGeom>
            <a:avLst/>
            <a:gdLst/>
            <a:ahLst/>
            <a:cxnLst/>
            <a:rect l="l" t="t" r="r" b="b"/>
            <a:pathLst>
              <a:path w="3324225" h="0">
                <a:moveTo>
                  <a:pt x="0" y="0"/>
                </a:moveTo>
                <a:lnTo>
                  <a:pt x="3324224" y="0"/>
                </a:lnTo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14400" y="6215062"/>
            <a:ext cx="3324225" cy="0"/>
          </a:xfrm>
          <a:custGeom>
            <a:avLst/>
            <a:gdLst/>
            <a:ahLst/>
            <a:cxnLst/>
            <a:rect l="l" t="t" r="r" b="b"/>
            <a:pathLst>
              <a:path w="3324225" h="0">
                <a:moveTo>
                  <a:pt x="0" y="0"/>
                </a:moveTo>
                <a:lnTo>
                  <a:pt x="3324224" y="0"/>
                </a:lnTo>
              </a:path>
            </a:pathLst>
          </a:custGeom>
          <a:ln w="9524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229100" y="6200774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9524" y="19049"/>
                </a:moveTo>
                <a:lnTo>
                  <a:pt x="0" y="19049"/>
                </a:lnTo>
                <a:lnTo>
                  <a:pt x="0" y="9524"/>
                </a:lnTo>
                <a:lnTo>
                  <a:pt x="9524" y="0"/>
                </a:lnTo>
                <a:lnTo>
                  <a:pt x="9524" y="19049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14400" y="6200774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9049"/>
                </a:moveTo>
                <a:lnTo>
                  <a:pt x="0" y="0"/>
                </a:lnTo>
                <a:lnTo>
                  <a:pt x="9524" y="0"/>
                </a:lnTo>
                <a:lnTo>
                  <a:pt x="9524" y="9524"/>
                </a:lnTo>
                <a:lnTo>
                  <a:pt x="0" y="1904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01700" y="6275799"/>
            <a:ext cx="3350895" cy="21780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50" spc="-20" b="1">
                <a:solidFill>
                  <a:srgbClr val="C2132D"/>
                </a:solidFill>
                <a:latin typeface="Trebuchet MS"/>
                <a:cs typeface="Trebuchet MS"/>
              </a:rPr>
              <a:t>Source:</a:t>
            </a:r>
            <a:r>
              <a:rPr dirty="0" sz="1250" spc="-70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250" spc="-15">
                <a:solidFill>
                  <a:srgbClr val="585D60"/>
                </a:solidFill>
                <a:latin typeface="Trebuchet MS"/>
                <a:cs typeface="Trebuchet MS"/>
              </a:rPr>
              <a:t>Bertin</a:t>
            </a:r>
            <a:r>
              <a:rPr dirty="0" sz="1250" spc="-6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-10">
                <a:solidFill>
                  <a:srgbClr val="585D60"/>
                </a:solidFill>
                <a:latin typeface="Trebuchet MS"/>
                <a:cs typeface="Trebuchet MS"/>
              </a:rPr>
              <a:t>(1967),</a:t>
            </a:r>
            <a:r>
              <a:rPr dirty="0" sz="1250" spc="-7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25">
                <a:solidFill>
                  <a:srgbClr val="585D60"/>
                </a:solidFill>
                <a:latin typeface="Trebuchet MS"/>
                <a:cs typeface="Trebuchet MS"/>
              </a:rPr>
              <a:t>Seminology</a:t>
            </a:r>
            <a:r>
              <a:rPr dirty="0" sz="1250" spc="-6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10">
                <a:solidFill>
                  <a:srgbClr val="585D60"/>
                </a:solidFill>
                <a:latin typeface="Trebuchet MS"/>
                <a:cs typeface="Trebuchet MS"/>
              </a:rPr>
              <a:t>of</a:t>
            </a:r>
            <a:r>
              <a:rPr dirty="0" sz="1250" spc="-6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-5">
                <a:solidFill>
                  <a:srgbClr val="585D60"/>
                </a:solidFill>
                <a:latin typeface="Trebuchet MS"/>
                <a:cs typeface="Trebuchet MS"/>
              </a:rPr>
              <a:t>Graphics.</a:t>
            </a:r>
            <a:endParaRPr sz="12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78987" y="6207124"/>
            <a:ext cx="506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45">
                <a:solidFill>
                  <a:srgbClr val="585D60"/>
                </a:solidFill>
                <a:latin typeface="Trebuchet MS"/>
                <a:cs typeface="Trebuchet MS"/>
              </a:rPr>
              <a:t>24 </a:t>
            </a:r>
            <a:r>
              <a:rPr dirty="0" sz="1200" spc="-135">
                <a:solidFill>
                  <a:srgbClr val="585D60"/>
                </a:solidFill>
                <a:latin typeface="Trebuchet MS"/>
                <a:cs typeface="Trebuchet MS"/>
              </a:rPr>
              <a:t>/</a:t>
            </a:r>
            <a:r>
              <a:rPr dirty="0" sz="1200" spc="-26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00" spc="45">
                <a:solidFill>
                  <a:srgbClr val="585D60"/>
                </a:solidFill>
                <a:latin typeface="Trebuchet MS"/>
                <a:cs typeface="Trebuchet MS"/>
              </a:rPr>
              <a:t>34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20700"/>
            <a:ext cx="4756150" cy="6540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-140">
                <a:latin typeface="Trebuchet MS"/>
                <a:cs typeface="Trebuchet MS"/>
              </a:rPr>
              <a:t>Mapping </a:t>
            </a:r>
            <a:r>
              <a:rPr dirty="0" sz="4100" spc="-290">
                <a:latin typeface="Trebuchet MS"/>
                <a:cs typeface="Trebuchet MS"/>
              </a:rPr>
              <a:t>to </a:t>
            </a:r>
            <a:r>
              <a:rPr dirty="0" sz="4100" spc="-235">
                <a:latin typeface="Trebuchet MS"/>
                <a:cs typeface="Trebuchet MS"/>
              </a:rPr>
              <a:t>Data</a:t>
            </a:r>
            <a:r>
              <a:rPr dirty="0" sz="4100" spc="-570">
                <a:latin typeface="Trebuchet MS"/>
                <a:cs typeface="Trebuchet MS"/>
              </a:rPr>
              <a:t> </a:t>
            </a:r>
            <a:r>
              <a:rPr dirty="0" sz="4100" spc="-204">
                <a:latin typeface="Trebuchet MS"/>
                <a:cs typeface="Trebuchet MS"/>
              </a:rPr>
              <a:t>Types</a:t>
            </a:r>
            <a:endParaRPr sz="41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77418" y="1638964"/>
            <a:ext cx="5833874" cy="43106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14400" y="6205537"/>
            <a:ext cx="7762875" cy="0"/>
          </a:xfrm>
          <a:custGeom>
            <a:avLst/>
            <a:gdLst/>
            <a:ahLst/>
            <a:cxnLst/>
            <a:rect l="l" t="t" r="r" b="b"/>
            <a:pathLst>
              <a:path w="7762875" h="0">
                <a:moveTo>
                  <a:pt x="0" y="0"/>
                </a:moveTo>
                <a:lnTo>
                  <a:pt x="7762874" y="0"/>
                </a:lnTo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14400" y="6215062"/>
            <a:ext cx="7762875" cy="0"/>
          </a:xfrm>
          <a:custGeom>
            <a:avLst/>
            <a:gdLst/>
            <a:ahLst/>
            <a:cxnLst/>
            <a:rect l="l" t="t" r="r" b="b"/>
            <a:pathLst>
              <a:path w="7762875" h="0">
                <a:moveTo>
                  <a:pt x="0" y="0"/>
                </a:moveTo>
                <a:lnTo>
                  <a:pt x="7762874" y="0"/>
                </a:lnTo>
              </a:path>
            </a:pathLst>
          </a:custGeom>
          <a:ln w="9524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667750" y="6200774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9524" y="19049"/>
                </a:moveTo>
                <a:lnTo>
                  <a:pt x="0" y="19049"/>
                </a:lnTo>
                <a:lnTo>
                  <a:pt x="0" y="9524"/>
                </a:lnTo>
                <a:lnTo>
                  <a:pt x="9524" y="0"/>
                </a:lnTo>
                <a:lnTo>
                  <a:pt x="9524" y="19049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14400" y="6200774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9049"/>
                </a:moveTo>
                <a:lnTo>
                  <a:pt x="0" y="0"/>
                </a:lnTo>
                <a:lnTo>
                  <a:pt x="9524" y="0"/>
                </a:lnTo>
                <a:lnTo>
                  <a:pt x="9524" y="9524"/>
                </a:lnTo>
                <a:lnTo>
                  <a:pt x="0" y="1904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01700" y="6275799"/>
            <a:ext cx="7787005" cy="21780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50" spc="-20" b="1">
                <a:solidFill>
                  <a:srgbClr val="C2132D"/>
                </a:solidFill>
                <a:latin typeface="Trebuchet MS"/>
                <a:cs typeface="Trebuchet MS"/>
              </a:rPr>
              <a:t>Source:</a:t>
            </a:r>
            <a:r>
              <a:rPr dirty="0" sz="1250" spc="-60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250" spc="5">
                <a:solidFill>
                  <a:srgbClr val="585D60"/>
                </a:solidFill>
                <a:latin typeface="Trebuchet MS"/>
                <a:cs typeface="Trebuchet MS"/>
              </a:rPr>
              <a:t>Slide</a:t>
            </a:r>
            <a:r>
              <a:rPr dirty="0" sz="1250" spc="-5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5">
                <a:solidFill>
                  <a:srgbClr val="585D60"/>
                </a:solidFill>
                <a:latin typeface="Trebuchet MS"/>
                <a:cs typeface="Trebuchet MS"/>
              </a:rPr>
              <a:t>Adapted</a:t>
            </a:r>
            <a:r>
              <a:rPr dirty="0" sz="1250" spc="-5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>
                <a:solidFill>
                  <a:srgbClr val="585D60"/>
                </a:solidFill>
                <a:latin typeface="Trebuchet MS"/>
                <a:cs typeface="Trebuchet MS"/>
              </a:rPr>
              <a:t>from</a:t>
            </a:r>
            <a:r>
              <a:rPr dirty="0" sz="1250" spc="-5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10">
                <a:solidFill>
                  <a:srgbClr val="585D60"/>
                </a:solidFill>
                <a:latin typeface="Trebuchet MS"/>
                <a:cs typeface="Trebuchet MS"/>
              </a:rPr>
              <a:t>Hanspeter</a:t>
            </a:r>
            <a:r>
              <a:rPr dirty="0" sz="1250" spc="-5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-35">
                <a:solidFill>
                  <a:srgbClr val="585D60"/>
                </a:solidFill>
                <a:latin typeface="Trebuchet MS"/>
                <a:cs typeface="Trebuchet MS"/>
              </a:rPr>
              <a:t>Pfister.</a:t>
            </a:r>
            <a:r>
              <a:rPr dirty="0" sz="1250" spc="-6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-15">
                <a:solidFill>
                  <a:srgbClr val="585D60"/>
                </a:solidFill>
                <a:latin typeface="Trebuchet MS"/>
                <a:cs typeface="Trebuchet MS"/>
              </a:rPr>
              <a:t>Lecture</a:t>
            </a:r>
            <a:r>
              <a:rPr dirty="0" sz="1250" spc="-5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35">
                <a:solidFill>
                  <a:srgbClr val="585D60"/>
                </a:solidFill>
                <a:latin typeface="Trebuchet MS"/>
                <a:cs typeface="Trebuchet MS"/>
              </a:rPr>
              <a:t>Notes</a:t>
            </a:r>
            <a:r>
              <a:rPr dirty="0" sz="1250" spc="-5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-15">
                <a:solidFill>
                  <a:srgbClr val="585D60"/>
                </a:solidFill>
                <a:latin typeface="Trebuchet MS"/>
                <a:cs typeface="Trebuchet MS"/>
              </a:rPr>
              <a:t>for</a:t>
            </a:r>
            <a:r>
              <a:rPr dirty="0" sz="1250" spc="-5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105">
                <a:solidFill>
                  <a:srgbClr val="585D60"/>
                </a:solidFill>
                <a:latin typeface="Trebuchet MS"/>
                <a:cs typeface="Trebuchet MS"/>
              </a:rPr>
              <a:t>CS</a:t>
            </a:r>
            <a:r>
              <a:rPr dirty="0" sz="1250" spc="-5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5">
                <a:solidFill>
                  <a:srgbClr val="585D60"/>
                </a:solidFill>
                <a:latin typeface="Trebuchet MS"/>
                <a:cs typeface="Trebuchet MS"/>
              </a:rPr>
              <a:t>171.</a:t>
            </a:r>
            <a:r>
              <a:rPr dirty="0" sz="1250" spc="-5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>
                <a:solidFill>
                  <a:srgbClr val="585D60"/>
                </a:solidFill>
                <a:latin typeface="Trebuchet MS"/>
                <a:cs typeface="Trebuchet MS"/>
              </a:rPr>
              <a:t>Harvard</a:t>
            </a:r>
            <a:r>
              <a:rPr dirty="0" sz="1250" spc="-6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-30">
                <a:solidFill>
                  <a:srgbClr val="585D60"/>
                </a:solidFill>
                <a:latin typeface="Trebuchet MS"/>
                <a:cs typeface="Trebuchet MS"/>
              </a:rPr>
              <a:t>University.</a:t>
            </a:r>
            <a:r>
              <a:rPr dirty="0" sz="1250" spc="-5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-35">
                <a:solidFill>
                  <a:srgbClr val="83D5D3"/>
                </a:solidFill>
                <a:latin typeface="Trebuchet MS"/>
                <a:cs typeface="Trebuchet MS"/>
                <a:hlinkClick r:id="rId3"/>
              </a:rPr>
              <a:t>http://cs171.org/</a:t>
            </a:r>
            <a:endParaRPr sz="12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78987" y="6207124"/>
            <a:ext cx="506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45">
                <a:solidFill>
                  <a:srgbClr val="585D60"/>
                </a:solidFill>
                <a:latin typeface="Trebuchet MS"/>
                <a:cs typeface="Trebuchet MS"/>
              </a:rPr>
              <a:t>25 </a:t>
            </a:r>
            <a:r>
              <a:rPr dirty="0" sz="1200" spc="-135">
                <a:solidFill>
                  <a:srgbClr val="585D60"/>
                </a:solidFill>
                <a:latin typeface="Trebuchet MS"/>
                <a:cs typeface="Trebuchet MS"/>
              </a:rPr>
              <a:t>/</a:t>
            </a:r>
            <a:r>
              <a:rPr dirty="0" sz="1200" spc="-26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00" spc="45">
                <a:solidFill>
                  <a:srgbClr val="585D60"/>
                </a:solidFill>
                <a:latin typeface="Trebuchet MS"/>
                <a:cs typeface="Trebuchet MS"/>
              </a:rPr>
              <a:t>34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20700"/>
            <a:ext cx="7323455" cy="6540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-135">
                <a:latin typeface="Trebuchet MS"/>
                <a:cs typeface="Trebuchet MS"/>
              </a:rPr>
              <a:t>Visual </a:t>
            </a:r>
            <a:r>
              <a:rPr dirty="0" sz="4100" spc="-175">
                <a:latin typeface="Trebuchet MS"/>
                <a:cs typeface="Trebuchet MS"/>
              </a:rPr>
              <a:t>Channels </a:t>
            </a:r>
            <a:r>
              <a:rPr dirty="0" sz="4100" spc="-220">
                <a:latin typeface="Trebuchet MS"/>
                <a:cs typeface="Trebuchet MS"/>
              </a:rPr>
              <a:t>and </a:t>
            </a:r>
            <a:r>
              <a:rPr dirty="0" sz="4100" spc="-305">
                <a:latin typeface="Trebuchet MS"/>
                <a:cs typeface="Trebuchet MS"/>
              </a:rPr>
              <a:t>their</a:t>
            </a:r>
            <a:r>
              <a:rPr dirty="0" sz="4100" spc="-620">
                <a:latin typeface="Trebuchet MS"/>
                <a:cs typeface="Trebuchet MS"/>
              </a:rPr>
              <a:t> </a:t>
            </a:r>
            <a:r>
              <a:rPr dirty="0" sz="4100" spc="-160">
                <a:latin typeface="Trebuchet MS"/>
                <a:cs typeface="Trebuchet MS"/>
              </a:rPr>
              <a:t>Precision</a:t>
            </a:r>
            <a:endParaRPr sz="41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14750" y="1600264"/>
            <a:ext cx="6552958" cy="4886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14400" y="6205537"/>
            <a:ext cx="9096375" cy="0"/>
          </a:xfrm>
          <a:custGeom>
            <a:avLst/>
            <a:gdLst/>
            <a:ahLst/>
            <a:cxnLst/>
            <a:rect l="l" t="t" r="r" b="b"/>
            <a:pathLst>
              <a:path w="9096375" h="0">
                <a:moveTo>
                  <a:pt x="0" y="0"/>
                </a:moveTo>
                <a:lnTo>
                  <a:pt x="9096374" y="0"/>
                </a:lnTo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14400" y="6215062"/>
            <a:ext cx="9096375" cy="0"/>
          </a:xfrm>
          <a:custGeom>
            <a:avLst/>
            <a:gdLst/>
            <a:ahLst/>
            <a:cxnLst/>
            <a:rect l="l" t="t" r="r" b="b"/>
            <a:pathLst>
              <a:path w="9096375" h="0">
                <a:moveTo>
                  <a:pt x="0" y="0"/>
                </a:moveTo>
                <a:lnTo>
                  <a:pt x="9096374" y="0"/>
                </a:lnTo>
              </a:path>
            </a:pathLst>
          </a:custGeom>
          <a:ln w="9524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001249" y="6200774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9524" y="19049"/>
                </a:moveTo>
                <a:lnTo>
                  <a:pt x="0" y="19049"/>
                </a:lnTo>
                <a:lnTo>
                  <a:pt x="0" y="9524"/>
                </a:lnTo>
                <a:lnTo>
                  <a:pt x="9524" y="0"/>
                </a:lnTo>
                <a:lnTo>
                  <a:pt x="9524" y="19049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14400" y="6200774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9049"/>
                </a:moveTo>
                <a:lnTo>
                  <a:pt x="0" y="0"/>
                </a:lnTo>
                <a:lnTo>
                  <a:pt x="9524" y="0"/>
                </a:lnTo>
                <a:lnTo>
                  <a:pt x="9524" y="9524"/>
                </a:lnTo>
                <a:lnTo>
                  <a:pt x="0" y="1904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01700" y="6275799"/>
            <a:ext cx="9122410" cy="21780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50" spc="-20" b="1">
                <a:solidFill>
                  <a:srgbClr val="C2132D"/>
                </a:solidFill>
                <a:latin typeface="Trebuchet MS"/>
                <a:cs typeface="Trebuchet MS"/>
              </a:rPr>
              <a:t>Source:</a:t>
            </a:r>
            <a:r>
              <a:rPr dirty="0" sz="1250" spc="-60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250" spc="-25">
                <a:solidFill>
                  <a:srgbClr val="585D60"/>
                </a:solidFill>
                <a:latin typeface="Trebuchet MS"/>
                <a:cs typeface="Trebuchet MS"/>
              </a:rPr>
              <a:t>Franconeri,</a:t>
            </a:r>
            <a:r>
              <a:rPr dirty="0" sz="1250" spc="-5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-50">
                <a:solidFill>
                  <a:srgbClr val="585D60"/>
                </a:solidFill>
                <a:latin typeface="Trebuchet MS"/>
                <a:cs typeface="Trebuchet MS"/>
              </a:rPr>
              <a:t>et</a:t>
            </a:r>
            <a:r>
              <a:rPr dirty="0" sz="1250" spc="-55">
                <a:solidFill>
                  <a:srgbClr val="585D60"/>
                </a:solidFill>
                <a:latin typeface="Trebuchet MS"/>
                <a:cs typeface="Trebuchet MS"/>
              </a:rPr>
              <a:t> al. </a:t>
            </a:r>
            <a:r>
              <a:rPr dirty="0" sz="1250">
                <a:solidFill>
                  <a:srgbClr val="585D60"/>
                </a:solidFill>
                <a:latin typeface="Trebuchet MS"/>
                <a:cs typeface="Trebuchet MS"/>
              </a:rPr>
              <a:t>(2021).</a:t>
            </a:r>
            <a:r>
              <a:rPr dirty="0" sz="1250" spc="-8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5">
                <a:solidFill>
                  <a:srgbClr val="83D5D3"/>
                </a:solidFill>
                <a:latin typeface="Trebuchet MS"/>
                <a:cs typeface="Trebuchet MS"/>
                <a:hlinkClick r:id="rId3"/>
              </a:rPr>
              <a:t>The</a:t>
            </a:r>
            <a:r>
              <a:rPr dirty="0" sz="1250" spc="-55">
                <a:solidFill>
                  <a:srgbClr val="83D5D3"/>
                </a:solidFill>
                <a:latin typeface="Trebuchet MS"/>
                <a:cs typeface="Trebuchet MS"/>
                <a:hlinkClick r:id="rId3"/>
              </a:rPr>
              <a:t> </a:t>
            </a:r>
            <a:r>
              <a:rPr dirty="0" sz="1250" spc="20">
                <a:solidFill>
                  <a:srgbClr val="83D5D3"/>
                </a:solidFill>
                <a:latin typeface="Trebuchet MS"/>
                <a:cs typeface="Trebuchet MS"/>
                <a:hlinkClick r:id="rId3"/>
              </a:rPr>
              <a:t>Science</a:t>
            </a:r>
            <a:r>
              <a:rPr dirty="0" sz="1250" spc="-60">
                <a:solidFill>
                  <a:srgbClr val="83D5D3"/>
                </a:solidFill>
                <a:latin typeface="Trebuchet MS"/>
                <a:cs typeface="Trebuchet MS"/>
                <a:hlinkClick r:id="rId3"/>
              </a:rPr>
              <a:t> </a:t>
            </a:r>
            <a:r>
              <a:rPr dirty="0" sz="1250" spc="10">
                <a:solidFill>
                  <a:srgbClr val="83D5D3"/>
                </a:solidFill>
                <a:latin typeface="Trebuchet MS"/>
                <a:cs typeface="Trebuchet MS"/>
                <a:hlinkClick r:id="rId3"/>
              </a:rPr>
              <a:t>of</a:t>
            </a:r>
            <a:r>
              <a:rPr dirty="0" sz="1250" spc="-55">
                <a:solidFill>
                  <a:srgbClr val="83D5D3"/>
                </a:solidFill>
                <a:latin typeface="Trebuchet MS"/>
                <a:cs typeface="Trebuchet MS"/>
                <a:hlinkClick r:id="rId3"/>
              </a:rPr>
              <a:t> </a:t>
            </a:r>
            <a:r>
              <a:rPr dirty="0" sz="1250" spc="20">
                <a:solidFill>
                  <a:srgbClr val="83D5D3"/>
                </a:solidFill>
                <a:latin typeface="Trebuchet MS"/>
                <a:cs typeface="Trebuchet MS"/>
                <a:hlinkClick r:id="rId3"/>
              </a:rPr>
              <a:t>Visual</a:t>
            </a:r>
            <a:r>
              <a:rPr dirty="0" sz="1250" spc="-55">
                <a:solidFill>
                  <a:srgbClr val="83D5D3"/>
                </a:solidFill>
                <a:latin typeface="Trebuchet MS"/>
                <a:cs typeface="Trebuchet MS"/>
                <a:hlinkClick r:id="rId3"/>
              </a:rPr>
              <a:t> </a:t>
            </a:r>
            <a:r>
              <a:rPr dirty="0" sz="1250" spc="5">
                <a:solidFill>
                  <a:srgbClr val="83D5D3"/>
                </a:solidFill>
                <a:latin typeface="Trebuchet MS"/>
                <a:cs typeface="Trebuchet MS"/>
                <a:hlinkClick r:id="rId3"/>
              </a:rPr>
              <a:t>Data</a:t>
            </a:r>
            <a:r>
              <a:rPr dirty="0" sz="1250" spc="-55">
                <a:solidFill>
                  <a:srgbClr val="83D5D3"/>
                </a:solidFill>
                <a:latin typeface="Trebuchet MS"/>
                <a:cs typeface="Trebuchet MS"/>
                <a:hlinkClick r:id="rId3"/>
              </a:rPr>
              <a:t> </a:t>
            </a:r>
            <a:r>
              <a:rPr dirty="0" sz="1250">
                <a:solidFill>
                  <a:srgbClr val="83D5D3"/>
                </a:solidFill>
                <a:latin typeface="Trebuchet MS"/>
                <a:cs typeface="Trebuchet MS"/>
                <a:hlinkClick r:id="rId3"/>
              </a:rPr>
              <a:t>Communication:</a:t>
            </a:r>
            <a:r>
              <a:rPr dirty="0" sz="1250" spc="-55">
                <a:solidFill>
                  <a:srgbClr val="83D5D3"/>
                </a:solidFill>
                <a:latin typeface="Trebuchet MS"/>
                <a:cs typeface="Trebuchet MS"/>
                <a:hlinkClick r:id="rId3"/>
              </a:rPr>
              <a:t> </a:t>
            </a:r>
            <a:r>
              <a:rPr dirty="0" sz="1250">
                <a:solidFill>
                  <a:srgbClr val="83D5D3"/>
                </a:solidFill>
                <a:latin typeface="Trebuchet MS"/>
                <a:cs typeface="Trebuchet MS"/>
                <a:hlinkClick r:id="rId3"/>
              </a:rPr>
              <a:t>What</a:t>
            </a:r>
            <a:r>
              <a:rPr dirty="0" sz="1250" spc="-55">
                <a:solidFill>
                  <a:srgbClr val="83D5D3"/>
                </a:solidFill>
                <a:latin typeface="Trebuchet MS"/>
                <a:cs typeface="Trebuchet MS"/>
                <a:hlinkClick r:id="rId3"/>
              </a:rPr>
              <a:t> </a:t>
            </a:r>
            <a:r>
              <a:rPr dirty="0" sz="1250" spc="5">
                <a:solidFill>
                  <a:srgbClr val="83D5D3"/>
                </a:solidFill>
                <a:latin typeface="Trebuchet MS"/>
                <a:cs typeface="Trebuchet MS"/>
                <a:hlinkClick r:id="rId3"/>
              </a:rPr>
              <a:t>Works</a:t>
            </a:r>
            <a:r>
              <a:rPr dirty="0" sz="1250" spc="5">
                <a:solidFill>
                  <a:srgbClr val="585D60"/>
                </a:solidFill>
                <a:latin typeface="Trebuchet MS"/>
                <a:cs typeface="Trebuchet MS"/>
              </a:rPr>
              <a:t>.</a:t>
            </a:r>
            <a:r>
              <a:rPr dirty="0" sz="1250" spc="-8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>
                <a:solidFill>
                  <a:srgbClr val="585D60"/>
                </a:solidFill>
                <a:latin typeface="Trebuchet MS"/>
                <a:cs typeface="Trebuchet MS"/>
              </a:rPr>
              <a:t>To</a:t>
            </a:r>
            <a:r>
              <a:rPr dirty="0" sz="1250" spc="-6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-15">
                <a:solidFill>
                  <a:srgbClr val="585D60"/>
                </a:solidFill>
                <a:latin typeface="Trebuchet MS"/>
                <a:cs typeface="Trebuchet MS"/>
              </a:rPr>
              <a:t>view</a:t>
            </a:r>
            <a:r>
              <a:rPr dirty="0" sz="1250" spc="-5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-30">
                <a:solidFill>
                  <a:srgbClr val="585D60"/>
                </a:solidFill>
                <a:latin typeface="Trebuchet MS"/>
                <a:cs typeface="Trebuchet MS"/>
              </a:rPr>
              <a:t>the</a:t>
            </a:r>
            <a:r>
              <a:rPr dirty="0" sz="1250" spc="-5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-35">
                <a:solidFill>
                  <a:srgbClr val="585D60"/>
                </a:solidFill>
                <a:latin typeface="Trebuchet MS"/>
                <a:cs typeface="Trebuchet MS"/>
              </a:rPr>
              <a:t>full</a:t>
            </a:r>
            <a:r>
              <a:rPr dirty="0" sz="1250" spc="-5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25">
                <a:solidFill>
                  <a:srgbClr val="585D60"/>
                </a:solidFill>
                <a:latin typeface="Trebuchet MS"/>
                <a:cs typeface="Trebuchet MS"/>
              </a:rPr>
              <a:t>size</a:t>
            </a:r>
            <a:r>
              <a:rPr dirty="0" sz="1250" spc="-5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-20">
                <a:solidFill>
                  <a:srgbClr val="585D60"/>
                </a:solidFill>
                <a:latin typeface="Trebuchet MS"/>
                <a:cs typeface="Trebuchet MS"/>
              </a:rPr>
              <a:t>image,</a:t>
            </a:r>
            <a:r>
              <a:rPr dirty="0" sz="1250" spc="-5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-5">
                <a:solidFill>
                  <a:srgbClr val="585D60"/>
                </a:solidFill>
                <a:latin typeface="Trebuchet MS"/>
                <a:cs typeface="Trebuchet MS"/>
              </a:rPr>
              <a:t>click</a:t>
            </a:r>
            <a:r>
              <a:rPr dirty="0" sz="1250" spc="-5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-45">
                <a:solidFill>
                  <a:srgbClr val="83D5D3"/>
                </a:solidFill>
                <a:latin typeface="Trebuchet MS"/>
                <a:cs typeface="Trebuchet MS"/>
                <a:hlinkClick r:id="rId4"/>
              </a:rPr>
              <a:t>here</a:t>
            </a:r>
            <a:r>
              <a:rPr dirty="0" sz="1250" spc="-45">
                <a:solidFill>
                  <a:srgbClr val="585D60"/>
                </a:solidFill>
                <a:latin typeface="Trebuchet MS"/>
                <a:cs typeface="Trebuchet MS"/>
              </a:rPr>
              <a:t>.</a:t>
            </a:r>
            <a:endParaRPr sz="12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78987" y="6207124"/>
            <a:ext cx="506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45">
                <a:solidFill>
                  <a:srgbClr val="585D60"/>
                </a:solidFill>
                <a:latin typeface="Trebuchet MS"/>
                <a:cs typeface="Trebuchet MS"/>
              </a:rPr>
              <a:t>26 </a:t>
            </a:r>
            <a:r>
              <a:rPr dirty="0" sz="1200" spc="-135">
                <a:solidFill>
                  <a:srgbClr val="585D60"/>
                </a:solidFill>
                <a:latin typeface="Trebuchet MS"/>
                <a:cs typeface="Trebuchet MS"/>
              </a:rPr>
              <a:t>/</a:t>
            </a:r>
            <a:r>
              <a:rPr dirty="0" sz="1200" spc="-26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00" spc="45">
                <a:solidFill>
                  <a:srgbClr val="585D60"/>
                </a:solidFill>
                <a:latin typeface="Trebuchet MS"/>
                <a:cs typeface="Trebuchet MS"/>
              </a:rPr>
              <a:t>34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2952" y="2758440"/>
            <a:ext cx="6979920" cy="1042669"/>
          </a:xfrm>
          <a:prstGeom prst="rect"/>
          <a:solidFill>
            <a:srgbClr val="333333"/>
          </a:solidFill>
        </p:spPr>
        <p:txBody>
          <a:bodyPr wrap="square" lIns="0" tIns="140335" rIns="0" bIns="0" rtlCol="0" vert="horz">
            <a:spAutoFit/>
          </a:bodyPr>
          <a:lstStyle/>
          <a:p>
            <a:pPr marL="236220">
              <a:lnSpc>
                <a:spcPct val="100000"/>
              </a:lnSpc>
              <a:spcBef>
                <a:spcPts val="1105"/>
              </a:spcBef>
            </a:pPr>
            <a:r>
              <a:rPr dirty="0" sz="4100" spc="-1065">
                <a:solidFill>
                  <a:srgbClr val="000000"/>
                </a:solidFill>
                <a:latin typeface="Trebuchet MS"/>
                <a:cs typeface="Trebuchet MS"/>
              </a:rPr>
              <a:t>C</a:t>
            </a:r>
            <a:r>
              <a:rPr dirty="0" sz="4100" spc="-106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4100" spc="-1065">
                <a:solidFill>
                  <a:srgbClr val="000000"/>
                </a:solidFill>
                <a:latin typeface="Trebuchet MS"/>
                <a:cs typeface="Trebuchet MS"/>
              </a:rPr>
              <a:t>o</a:t>
            </a:r>
            <a:r>
              <a:rPr dirty="0" sz="4100" spc="-106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4100" spc="-1065">
                <a:solidFill>
                  <a:srgbClr val="000000"/>
                </a:solidFill>
                <a:latin typeface="Trebuchet MS"/>
                <a:cs typeface="Trebuchet MS"/>
              </a:rPr>
              <a:t>l</a:t>
            </a:r>
            <a:r>
              <a:rPr dirty="0" sz="4100" spc="-106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4100" spc="-1065">
                <a:solidFill>
                  <a:srgbClr val="000000"/>
                </a:solidFill>
                <a:latin typeface="Trebuchet MS"/>
                <a:cs typeface="Trebuchet MS"/>
              </a:rPr>
              <a:t>o</a:t>
            </a:r>
            <a:r>
              <a:rPr dirty="0" sz="4100" spc="-106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4100" spc="-1065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dirty="0" sz="4100" spc="-1065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4100" spc="-1095">
                <a:solidFill>
                  <a:srgbClr val="000000"/>
                </a:solidFill>
                <a:latin typeface="Trebuchet MS"/>
                <a:cs typeface="Trebuchet MS"/>
              </a:rPr>
              <a:t>S</a:t>
            </a:r>
            <a:r>
              <a:rPr dirty="0" sz="4100" spc="-109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4100" spc="-1095">
                <a:solidFill>
                  <a:srgbClr val="000000"/>
                </a:solidFill>
                <a:latin typeface="Trebuchet MS"/>
                <a:cs typeface="Trebuchet MS"/>
              </a:rPr>
              <a:t>h</a:t>
            </a:r>
            <a:r>
              <a:rPr dirty="0" sz="4100" spc="-109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4100" spc="-1095">
                <a:solidFill>
                  <a:srgbClr val="000000"/>
                </a:solidFill>
                <a:latin typeface="Trebuchet MS"/>
                <a:cs typeface="Trebuchet MS"/>
              </a:rPr>
              <a:t>o</a:t>
            </a:r>
            <a:r>
              <a:rPr dirty="0" sz="4100" spc="-109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4100" spc="-1095">
                <a:solidFill>
                  <a:srgbClr val="000000"/>
                </a:solidFill>
                <a:latin typeface="Trebuchet MS"/>
                <a:cs typeface="Trebuchet MS"/>
              </a:rPr>
              <a:t>u</a:t>
            </a:r>
            <a:r>
              <a:rPr dirty="0" sz="4100" spc="-109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4100" spc="-1095">
                <a:solidFill>
                  <a:srgbClr val="000000"/>
                </a:solidFill>
                <a:latin typeface="Trebuchet MS"/>
                <a:cs typeface="Trebuchet MS"/>
              </a:rPr>
              <a:t>l</a:t>
            </a:r>
            <a:r>
              <a:rPr dirty="0" sz="4100" spc="-109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4100" spc="-1095">
                <a:solidFill>
                  <a:srgbClr val="000000"/>
                </a:solidFill>
                <a:latin typeface="Trebuchet MS"/>
                <a:cs typeface="Trebuchet MS"/>
              </a:rPr>
              <a:t>d</a:t>
            </a:r>
            <a:r>
              <a:rPr dirty="0" sz="4100" spc="-1095">
                <a:solidFill>
                  <a:srgbClr val="FFFFFF"/>
                </a:solidFill>
                <a:latin typeface="Trebuchet MS"/>
                <a:cs typeface="Trebuchet MS"/>
              </a:rPr>
              <a:t>d </a:t>
            </a:r>
            <a:r>
              <a:rPr dirty="0" sz="4100" spc="-1235">
                <a:solidFill>
                  <a:srgbClr val="000000"/>
                </a:solidFill>
                <a:latin typeface="Trebuchet MS"/>
                <a:cs typeface="Trebuchet MS"/>
              </a:rPr>
              <a:t>B</a:t>
            </a:r>
            <a:r>
              <a:rPr dirty="0" sz="4100" spc="-123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4100" spc="-1235">
                <a:solidFill>
                  <a:srgbClr val="000000"/>
                </a:solidFill>
                <a:latin typeface="Trebuchet MS"/>
                <a:cs typeface="Trebuchet MS"/>
              </a:rPr>
              <a:t>e</a:t>
            </a:r>
            <a:r>
              <a:rPr dirty="0" sz="4100" spc="-123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100" spc="-1190">
                <a:solidFill>
                  <a:srgbClr val="000000"/>
                </a:solidFill>
                <a:latin typeface="Trebuchet MS"/>
                <a:cs typeface="Trebuchet MS"/>
              </a:rPr>
              <a:t>U</a:t>
            </a:r>
            <a:r>
              <a:rPr dirty="0" sz="4100" spc="-119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4100" spc="-1190">
                <a:solidFill>
                  <a:srgbClr val="000000"/>
                </a:solidFill>
                <a:latin typeface="Trebuchet MS"/>
                <a:cs typeface="Trebuchet MS"/>
              </a:rPr>
              <a:t>s</a:t>
            </a:r>
            <a:r>
              <a:rPr dirty="0" sz="4100" spc="-119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4100" spc="-1190">
                <a:solidFill>
                  <a:srgbClr val="000000"/>
                </a:solidFill>
                <a:latin typeface="Trebuchet MS"/>
                <a:cs typeface="Trebuchet MS"/>
              </a:rPr>
              <a:t>e</a:t>
            </a:r>
            <a:r>
              <a:rPr dirty="0" sz="4100" spc="-119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100" spc="-1190">
                <a:solidFill>
                  <a:srgbClr val="000000"/>
                </a:solidFill>
                <a:latin typeface="Trebuchet MS"/>
                <a:cs typeface="Trebuchet MS"/>
              </a:rPr>
              <a:t>d</a:t>
            </a:r>
            <a:r>
              <a:rPr dirty="0" sz="4100" spc="-119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4100" spc="-1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00" spc="-1025">
                <a:solidFill>
                  <a:srgbClr val="000000"/>
                </a:solidFill>
                <a:latin typeface="Trebuchet MS"/>
                <a:cs typeface="Trebuchet MS"/>
              </a:rPr>
              <a:t>S</a:t>
            </a:r>
            <a:r>
              <a:rPr dirty="0" sz="4100" spc="-102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4100" spc="-1025">
                <a:solidFill>
                  <a:srgbClr val="000000"/>
                </a:solidFill>
                <a:latin typeface="Trebuchet MS"/>
                <a:cs typeface="Trebuchet MS"/>
              </a:rPr>
              <a:t>p</a:t>
            </a:r>
            <a:r>
              <a:rPr dirty="0" sz="4100" spc="-1025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4100" spc="-1025">
                <a:solidFill>
                  <a:srgbClr val="000000"/>
                </a:solidFill>
                <a:latin typeface="Trebuchet MS"/>
                <a:cs typeface="Trebuchet MS"/>
              </a:rPr>
              <a:t>a</a:t>
            </a:r>
            <a:r>
              <a:rPr dirty="0" sz="4100" spc="-102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100" spc="-1025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dirty="0" sz="4100" spc="-10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100" spc="-1025">
                <a:solidFill>
                  <a:srgbClr val="000000"/>
                </a:solidFill>
                <a:latin typeface="Trebuchet MS"/>
                <a:cs typeface="Trebuchet MS"/>
              </a:rPr>
              <a:t>i</a:t>
            </a:r>
            <a:r>
              <a:rPr dirty="0" sz="4100" spc="-102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4100" spc="-1025">
                <a:solidFill>
                  <a:srgbClr val="000000"/>
                </a:solidFill>
                <a:latin typeface="Trebuchet MS"/>
                <a:cs typeface="Trebuchet MS"/>
              </a:rPr>
              <a:t>n</a:t>
            </a:r>
            <a:r>
              <a:rPr dirty="0" sz="4100" spc="-102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4100" spc="-1025">
                <a:solidFill>
                  <a:srgbClr val="000000"/>
                </a:solidFill>
                <a:latin typeface="Trebuchet MS"/>
                <a:cs typeface="Trebuchet MS"/>
              </a:rPr>
              <a:t>g</a:t>
            </a:r>
            <a:r>
              <a:rPr dirty="0" sz="4100" spc="-102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4100" spc="-1025">
                <a:solidFill>
                  <a:srgbClr val="000000"/>
                </a:solidFill>
                <a:latin typeface="Trebuchet MS"/>
                <a:cs typeface="Trebuchet MS"/>
              </a:rPr>
              <a:t>l</a:t>
            </a:r>
            <a:r>
              <a:rPr dirty="0" sz="4100" spc="-102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4100" spc="-1025">
                <a:solidFill>
                  <a:srgbClr val="000000"/>
                </a:solidFill>
                <a:latin typeface="Trebuchet MS"/>
                <a:cs typeface="Trebuchet MS"/>
              </a:rPr>
              <a:t>y</a:t>
            </a:r>
            <a:r>
              <a:rPr dirty="0" sz="4100" spc="-102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endParaRPr sz="41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31423" y="5995415"/>
            <a:ext cx="894080" cy="491490"/>
          </a:xfrm>
          <a:custGeom>
            <a:avLst/>
            <a:gdLst/>
            <a:ahLst/>
            <a:cxnLst/>
            <a:rect l="l" t="t" r="r" b="b"/>
            <a:pathLst>
              <a:path w="894079" h="491489">
                <a:moveTo>
                  <a:pt x="0" y="0"/>
                </a:moveTo>
                <a:lnTo>
                  <a:pt x="893825" y="0"/>
                </a:lnTo>
                <a:lnTo>
                  <a:pt x="893825" y="491109"/>
                </a:lnTo>
                <a:lnTo>
                  <a:pt x="0" y="491109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0878987" y="6207124"/>
            <a:ext cx="506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95">
                <a:latin typeface="Trebuchet MS"/>
                <a:cs typeface="Trebuchet MS"/>
              </a:rPr>
              <a:t>2</a:t>
            </a:r>
            <a:r>
              <a:rPr dirty="0" sz="1200" spc="-295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dirty="0" sz="1200" spc="-295">
                <a:latin typeface="Trebuchet MS"/>
                <a:cs typeface="Trebuchet MS"/>
              </a:rPr>
              <a:t>7</a:t>
            </a:r>
            <a:r>
              <a:rPr dirty="0" sz="1200" spc="-295">
                <a:solidFill>
                  <a:srgbClr val="FFFFFF"/>
                </a:solidFill>
                <a:latin typeface="Trebuchet MS"/>
                <a:cs typeface="Trebuchet MS"/>
              </a:rPr>
              <a:t>7 </a:t>
            </a:r>
            <a:r>
              <a:rPr dirty="0" sz="1200" spc="-385">
                <a:latin typeface="Trebuchet MS"/>
                <a:cs typeface="Trebuchet MS"/>
              </a:rPr>
              <a:t>/</a:t>
            </a:r>
            <a:r>
              <a:rPr dirty="0" sz="1200" spc="-385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dirty="0" sz="12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295">
                <a:latin typeface="Trebuchet MS"/>
                <a:cs typeface="Trebuchet MS"/>
              </a:rPr>
              <a:t>3</a:t>
            </a:r>
            <a:r>
              <a:rPr dirty="0" sz="1200" spc="-295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dirty="0" sz="1200" spc="-295">
                <a:latin typeface="Trebuchet MS"/>
                <a:cs typeface="Trebuchet MS"/>
              </a:rPr>
              <a:t>4</a:t>
            </a:r>
            <a:r>
              <a:rPr dirty="0" sz="1200" spc="-295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520700"/>
            <a:ext cx="1128395" cy="6540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-195">
                <a:solidFill>
                  <a:srgbClr val="C2132D"/>
                </a:solidFill>
                <a:latin typeface="Trebuchet MS"/>
                <a:cs typeface="Trebuchet MS"/>
              </a:rPr>
              <a:t>Color</a:t>
            </a:r>
            <a:endParaRPr sz="41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4400" y="2228850"/>
            <a:ext cx="9696450" cy="0"/>
          </a:xfrm>
          <a:custGeom>
            <a:avLst/>
            <a:gdLst/>
            <a:ahLst/>
            <a:cxnLst/>
            <a:rect l="l" t="t" r="r" b="b"/>
            <a:pathLst>
              <a:path w="9696450" h="0">
                <a:moveTo>
                  <a:pt x="0" y="0"/>
                </a:moveTo>
                <a:lnTo>
                  <a:pt x="9696449" y="0"/>
                </a:lnTo>
              </a:path>
            </a:pathLst>
          </a:custGeom>
          <a:ln w="19049">
            <a:solidFill>
              <a:srgbClr val="DDD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48754" y="2652395"/>
            <a:ext cx="4139565" cy="3444875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46050" marR="29845" indent="-133985">
              <a:lnSpc>
                <a:spcPct val="116300"/>
              </a:lnSpc>
              <a:spcBef>
                <a:spcPts val="60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>
                <a:solidFill>
                  <a:srgbClr val="585D60"/>
                </a:solidFill>
                <a:latin typeface="Trebuchet MS"/>
                <a:cs typeface="Trebuchet MS"/>
              </a:rPr>
              <a:t>The</a:t>
            </a:r>
            <a:r>
              <a:rPr dirty="0" sz="1800" spc="-10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585D60"/>
                </a:solidFill>
                <a:latin typeface="Trebuchet MS"/>
                <a:cs typeface="Trebuchet MS"/>
              </a:rPr>
              <a:t>following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40">
                <a:solidFill>
                  <a:srgbClr val="585D60"/>
                </a:solidFill>
                <a:latin typeface="Trebuchet MS"/>
                <a:cs typeface="Trebuchet MS"/>
              </a:rPr>
              <a:t>map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10">
                <a:solidFill>
                  <a:srgbClr val="585D60"/>
                </a:solidFill>
                <a:latin typeface="Trebuchet MS"/>
                <a:cs typeface="Trebuchet MS"/>
              </a:rPr>
              <a:t>of</a:t>
            </a:r>
            <a:r>
              <a:rPr dirty="0" sz="1800" spc="-10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20">
                <a:solidFill>
                  <a:srgbClr val="585D60"/>
                </a:solidFill>
                <a:latin typeface="Trebuchet MS"/>
                <a:cs typeface="Trebuchet MS"/>
              </a:rPr>
              <a:t>Nevada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80">
                <a:solidFill>
                  <a:srgbClr val="585D60"/>
                </a:solidFill>
                <a:latin typeface="Trebuchet MS"/>
                <a:cs typeface="Trebuchet MS"/>
              </a:rPr>
              <a:t>has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585D60"/>
                </a:solidFill>
                <a:latin typeface="Trebuchet MS"/>
                <a:cs typeface="Trebuchet MS"/>
              </a:rPr>
              <a:t>been  colored </a:t>
            </a:r>
            <a:r>
              <a:rPr dirty="0" sz="1800" spc="-45">
                <a:solidFill>
                  <a:srgbClr val="585D60"/>
                </a:solidFill>
                <a:latin typeface="Trebuchet MS"/>
                <a:cs typeface="Trebuchet MS"/>
              </a:rPr>
              <a:t>to </a:t>
            </a:r>
            <a:r>
              <a:rPr dirty="0" sz="1800" spc="-25">
                <a:solidFill>
                  <a:srgbClr val="585D60"/>
                </a:solidFill>
                <a:latin typeface="Trebuchet MS"/>
                <a:cs typeface="Trebuchet MS"/>
              </a:rPr>
              <a:t>indicate </a:t>
            </a:r>
            <a:r>
              <a:rPr dirty="0" sz="1800" spc="15">
                <a:solidFill>
                  <a:srgbClr val="585D60"/>
                </a:solidFill>
                <a:latin typeface="Trebuchet MS"/>
                <a:cs typeface="Trebuchet MS"/>
              </a:rPr>
              <a:t>various </a:t>
            </a:r>
            <a:r>
              <a:rPr dirty="0" sz="1800" spc="10">
                <a:solidFill>
                  <a:srgbClr val="585D60"/>
                </a:solidFill>
                <a:latin typeface="Trebuchet MS"/>
                <a:cs typeface="Trebuchet MS"/>
              </a:rPr>
              <a:t>geological  </a:t>
            </a:r>
            <a:r>
              <a:rPr dirty="0" sz="1800" spc="-15">
                <a:solidFill>
                  <a:srgbClr val="585D60"/>
                </a:solidFill>
                <a:latin typeface="Trebuchet MS"/>
                <a:cs typeface="Trebuchet MS"/>
              </a:rPr>
              <a:t>features </a:t>
            </a:r>
            <a:r>
              <a:rPr dirty="0" sz="1800" spc="-35">
                <a:solidFill>
                  <a:srgbClr val="585D60"/>
                </a:solidFill>
                <a:latin typeface="Trebuchet MS"/>
                <a:cs typeface="Trebuchet MS"/>
              </a:rPr>
              <a:t>in </a:t>
            </a:r>
            <a:r>
              <a:rPr dirty="0" sz="1800" spc="15">
                <a:solidFill>
                  <a:srgbClr val="585D60"/>
                </a:solidFill>
                <a:latin typeface="Trebuchet MS"/>
                <a:cs typeface="Trebuchet MS"/>
              </a:rPr>
              <a:t>each</a:t>
            </a:r>
            <a:r>
              <a:rPr dirty="0" sz="1800" spc="-26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45">
                <a:solidFill>
                  <a:srgbClr val="585D60"/>
                </a:solidFill>
                <a:latin typeface="Trebuchet MS"/>
                <a:cs typeface="Trebuchet MS"/>
              </a:rPr>
              <a:t>county.</a:t>
            </a:r>
            <a:endParaRPr sz="1800">
              <a:latin typeface="Trebuchet MS"/>
              <a:cs typeface="Trebuchet MS"/>
            </a:endParaRPr>
          </a:p>
          <a:p>
            <a:pPr marL="146050" marR="5080" indent="-133985">
              <a:lnSpc>
                <a:spcPct val="116900"/>
              </a:lnSpc>
              <a:spcBef>
                <a:spcPts val="850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>
                <a:solidFill>
                  <a:srgbClr val="585D60"/>
                </a:solidFill>
                <a:latin typeface="Trebuchet MS"/>
                <a:cs typeface="Trebuchet MS"/>
              </a:rPr>
              <a:t>Estimate </a:t>
            </a:r>
            <a:r>
              <a:rPr dirty="0" sz="1800" spc="-50">
                <a:solidFill>
                  <a:srgbClr val="585D60"/>
                </a:solidFill>
                <a:latin typeface="Trebuchet MS"/>
                <a:cs typeface="Trebuchet MS"/>
              </a:rPr>
              <a:t>the </a:t>
            </a:r>
            <a:r>
              <a:rPr dirty="0" sz="1800" spc="-30">
                <a:solidFill>
                  <a:srgbClr val="585D60"/>
                </a:solidFill>
                <a:latin typeface="Trebuchet MS"/>
                <a:cs typeface="Trebuchet MS"/>
              </a:rPr>
              <a:t>larger </a:t>
            </a:r>
            <a:r>
              <a:rPr dirty="0" sz="1800" spc="-10">
                <a:solidFill>
                  <a:srgbClr val="585D60"/>
                </a:solidFill>
                <a:latin typeface="Trebuchet MS"/>
                <a:cs typeface="Trebuchet MS"/>
              </a:rPr>
              <a:t>land </a:t>
            </a:r>
            <a:r>
              <a:rPr dirty="0" sz="1800" spc="-30">
                <a:solidFill>
                  <a:srgbClr val="585D60"/>
                </a:solidFill>
                <a:latin typeface="Trebuchet MS"/>
                <a:cs typeface="Trebuchet MS"/>
              </a:rPr>
              <a:t>area-more </a:t>
            </a:r>
            <a:r>
              <a:rPr dirty="0" sz="1800" spc="-110">
                <a:solidFill>
                  <a:srgbClr val="585D60"/>
                </a:solidFill>
                <a:latin typeface="Trebuchet MS"/>
                <a:cs typeface="Trebuchet MS"/>
              </a:rPr>
              <a:t>red,  </a:t>
            </a:r>
            <a:r>
              <a:rPr dirty="0" sz="1800">
                <a:solidFill>
                  <a:srgbClr val="585D60"/>
                </a:solidFill>
                <a:latin typeface="Trebuchet MS"/>
                <a:cs typeface="Trebuchet MS"/>
              </a:rPr>
              <a:t>more</a:t>
            </a:r>
            <a:r>
              <a:rPr dirty="0" sz="1800" spc="-11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60">
                <a:solidFill>
                  <a:srgbClr val="585D60"/>
                </a:solidFill>
                <a:latin typeface="Trebuchet MS"/>
                <a:cs typeface="Trebuchet MS"/>
              </a:rPr>
              <a:t>green,</a:t>
            </a:r>
            <a:r>
              <a:rPr dirty="0" sz="1800" spc="-10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15">
                <a:solidFill>
                  <a:srgbClr val="585D60"/>
                </a:solidFill>
                <a:latin typeface="Trebuchet MS"/>
                <a:cs typeface="Trebuchet MS"/>
              </a:rPr>
              <a:t>or</a:t>
            </a:r>
            <a:r>
              <a:rPr dirty="0" sz="1800" spc="-10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50">
                <a:solidFill>
                  <a:srgbClr val="585D60"/>
                </a:solidFill>
                <a:latin typeface="Trebuchet MS"/>
                <a:cs typeface="Trebuchet MS"/>
              </a:rPr>
              <a:t>the</a:t>
            </a:r>
            <a:r>
              <a:rPr dirty="0" sz="1800" spc="-10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20">
                <a:solidFill>
                  <a:srgbClr val="585D60"/>
                </a:solidFill>
                <a:latin typeface="Trebuchet MS"/>
                <a:cs typeface="Trebuchet MS"/>
              </a:rPr>
              <a:t>same-and</a:t>
            </a:r>
            <a:r>
              <a:rPr dirty="0" sz="1800" spc="-10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5">
                <a:solidFill>
                  <a:srgbClr val="585D60"/>
                </a:solidFill>
                <a:latin typeface="Trebuchet MS"/>
                <a:cs typeface="Trebuchet MS"/>
              </a:rPr>
              <a:t>mark</a:t>
            </a:r>
            <a:r>
              <a:rPr dirty="0" sz="1800" spc="-10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585D60"/>
                </a:solidFill>
                <a:latin typeface="Trebuchet MS"/>
                <a:cs typeface="Trebuchet MS"/>
              </a:rPr>
              <a:t>your  </a:t>
            </a:r>
            <a:r>
              <a:rPr dirty="0" sz="1800" spc="20">
                <a:solidFill>
                  <a:srgbClr val="585D60"/>
                </a:solidFill>
                <a:latin typeface="Trebuchet MS"/>
                <a:cs typeface="Trebuchet MS"/>
              </a:rPr>
              <a:t>answer </a:t>
            </a:r>
            <a:r>
              <a:rPr dirty="0" sz="1800" spc="35">
                <a:solidFill>
                  <a:srgbClr val="585D60"/>
                </a:solidFill>
                <a:latin typeface="Trebuchet MS"/>
                <a:cs typeface="Trebuchet MS"/>
              </a:rPr>
              <a:t>on </a:t>
            </a:r>
            <a:r>
              <a:rPr dirty="0" sz="1800" spc="-50">
                <a:solidFill>
                  <a:srgbClr val="585D60"/>
                </a:solidFill>
                <a:latin typeface="Trebuchet MS"/>
                <a:cs typeface="Trebuchet MS"/>
              </a:rPr>
              <a:t>the </a:t>
            </a:r>
            <a:r>
              <a:rPr dirty="0" sz="1800" spc="-35">
                <a:solidFill>
                  <a:srgbClr val="585D60"/>
                </a:solidFill>
                <a:latin typeface="Trebuchet MS"/>
                <a:cs typeface="Trebuchet MS"/>
              </a:rPr>
              <a:t>mentimeter </a:t>
            </a:r>
            <a:r>
              <a:rPr dirty="0" sz="1800" spc="-30">
                <a:solidFill>
                  <a:srgbClr val="585D60"/>
                </a:solidFill>
                <a:latin typeface="Trebuchet MS"/>
                <a:cs typeface="Trebuchet MS"/>
              </a:rPr>
              <a:t>poll </a:t>
            </a:r>
            <a:r>
              <a:rPr dirty="0" sz="1800" spc="-35">
                <a:solidFill>
                  <a:srgbClr val="585D60"/>
                </a:solidFill>
                <a:latin typeface="Trebuchet MS"/>
                <a:cs typeface="Trebuchet MS"/>
              </a:rPr>
              <a:t>in </a:t>
            </a:r>
            <a:r>
              <a:rPr dirty="0" sz="1800" spc="-50">
                <a:solidFill>
                  <a:srgbClr val="585D60"/>
                </a:solidFill>
                <a:latin typeface="Trebuchet MS"/>
                <a:cs typeface="Trebuchet MS"/>
              </a:rPr>
              <a:t>the  </a:t>
            </a:r>
            <a:r>
              <a:rPr dirty="0" sz="1800" spc="-40">
                <a:solidFill>
                  <a:srgbClr val="585D60"/>
                </a:solidFill>
                <a:latin typeface="Trebuchet MS"/>
                <a:cs typeface="Trebuchet MS"/>
              </a:rPr>
              <a:t>next</a:t>
            </a:r>
            <a:r>
              <a:rPr dirty="0" sz="1800" spc="-10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45">
                <a:solidFill>
                  <a:srgbClr val="585D60"/>
                </a:solidFill>
                <a:latin typeface="Trebuchet MS"/>
                <a:cs typeface="Trebuchet MS"/>
              </a:rPr>
              <a:t>panel.</a:t>
            </a:r>
            <a:endParaRPr sz="1800">
              <a:latin typeface="Trebuchet MS"/>
              <a:cs typeface="Trebuchet MS"/>
            </a:endParaRPr>
          </a:p>
          <a:p>
            <a:pPr marL="146050" marR="396240" indent="-133985">
              <a:lnSpc>
                <a:spcPct val="116300"/>
              </a:lnSpc>
              <a:spcBef>
                <a:spcPts val="940"/>
              </a:spcBef>
              <a:buFont typeface="Trebuchet MS"/>
              <a:buChar char="•"/>
              <a:tabLst>
                <a:tab pos="146685" algn="l"/>
              </a:tabLst>
            </a:pPr>
            <a:r>
              <a:rPr dirty="0" sz="1800" spc="10" b="1">
                <a:solidFill>
                  <a:srgbClr val="C2132D"/>
                </a:solidFill>
                <a:latin typeface="Trebuchet MS"/>
                <a:cs typeface="Trebuchet MS"/>
              </a:rPr>
              <a:t>Please </a:t>
            </a:r>
            <a:r>
              <a:rPr dirty="0" sz="1800" spc="-60" b="1">
                <a:solidFill>
                  <a:srgbClr val="C2132D"/>
                </a:solidFill>
                <a:latin typeface="Trebuchet MS"/>
                <a:cs typeface="Trebuchet MS"/>
              </a:rPr>
              <a:t>work </a:t>
            </a:r>
            <a:r>
              <a:rPr dirty="0" sz="1800" spc="-50" b="1">
                <a:solidFill>
                  <a:srgbClr val="C2132D"/>
                </a:solidFill>
                <a:latin typeface="Trebuchet MS"/>
                <a:cs typeface="Trebuchet MS"/>
              </a:rPr>
              <a:t>fairly </a:t>
            </a:r>
            <a:r>
              <a:rPr dirty="0" sz="1800" spc="-80" b="1">
                <a:solidFill>
                  <a:srgbClr val="C2132D"/>
                </a:solidFill>
                <a:latin typeface="Trebuchet MS"/>
                <a:cs typeface="Trebuchet MS"/>
              </a:rPr>
              <a:t>quickly, </a:t>
            </a:r>
            <a:r>
              <a:rPr dirty="0" sz="1800" spc="75" b="1">
                <a:solidFill>
                  <a:srgbClr val="C2132D"/>
                </a:solidFill>
                <a:latin typeface="Trebuchet MS"/>
                <a:cs typeface="Trebuchet MS"/>
              </a:rPr>
              <a:t>as</a:t>
            </a:r>
            <a:r>
              <a:rPr dirty="0" sz="1800" spc="-375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spc="-45" b="1">
                <a:solidFill>
                  <a:srgbClr val="C2132D"/>
                </a:solidFill>
                <a:latin typeface="Trebuchet MS"/>
                <a:cs typeface="Trebuchet MS"/>
              </a:rPr>
              <a:t>if you  </a:t>
            </a:r>
            <a:r>
              <a:rPr dirty="0" sz="1800" spc="-90" b="1">
                <a:solidFill>
                  <a:srgbClr val="C2132D"/>
                </a:solidFill>
                <a:latin typeface="Trebuchet MS"/>
                <a:cs typeface="Trebuchet MS"/>
              </a:rPr>
              <a:t>were </a:t>
            </a:r>
            <a:r>
              <a:rPr dirty="0" sz="1800" spc="-45" b="1">
                <a:solidFill>
                  <a:srgbClr val="C2132D"/>
                </a:solidFill>
                <a:latin typeface="Trebuchet MS"/>
                <a:cs typeface="Trebuchet MS"/>
              </a:rPr>
              <a:t>trying </a:t>
            </a:r>
            <a:r>
              <a:rPr dirty="0" sz="1800" spc="-70" b="1">
                <a:solidFill>
                  <a:srgbClr val="C2132D"/>
                </a:solidFill>
                <a:latin typeface="Trebuchet MS"/>
                <a:cs typeface="Trebuchet MS"/>
              </a:rPr>
              <a:t>to </a:t>
            </a:r>
            <a:r>
              <a:rPr dirty="0" sz="1800" b="1">
                <a:solidFill>
                  <a:srgbClr val="C2132D"/>
                </a:solidFill>
                <a:latin typeface="Trebuchet MS"/>
                <a:cs typeface="Trebuchet MS"/>
              </a:rPr>
              <a:t>gain </a:t>
            </a:r>
            <a:r>
              <a:rPr dirty="0" sz="1800" spc="-25" b="1">
                <a:solidFill>
                  <a:srgbClr val="C2132D"/>
                </a:solidFill>
                <a:latin typeface="Trebuchet MS"/>
                <a:cs typeface="Trebuchet MS"/>
              </a:rPr>
              <a:t>an </a:t>
            </a:r>
            <a:r>
              <a:rPr dirty="0" sz="1800" spc="-55" b="1">
                <a:solidFill>
                  <a:srgbClr val="C2132D"/>
                </a:solidFill>
                <a:latin typeface="Trebuchet MS"/>
                <a:cs typeface="Trebuchet MS"/>
              </a:rPr>
              <a:t>overall  </a:t>
            </a:r>
            <a:r>
              <a:rPr dirty="0" sz="1800" spc="-10" b="1">
                <a:solidFill>
                  <a:srgbClr val="C2132D"/>
                </a:solidFill>
                <a:latin typeface="Trebuchet MS"/>
                <a:cs typeface="Trebuchet MS"/>
              </a:rPr>
              <a:t>impression </a:t>
            </a:r>
            <a:r>
              <a:rPr dirty="0" sz="1800" spc="-40" b="1">
                <a:solidFill>
                  <a:srgbClr val="C2132D"/>
                </a:solidFill>
                <a:latin typeface="Trebuchet MS"/>
                <a:cs typeface="Trebuchet MS"/>
              </a:rPr>
              <a:t>from </a:t>
            </a:r>
            <a:r>
              <a:rPr dirty="0" sz="1800" b="1">
                <a:solidFill>
                  <a:srgbClr val="C2132D"/>
                </a:solidFill>
                <a:latin typeface="Trebuchet MS"/>
                <a:cs typeface="Trebuchet MS"/>
              </a:rPr>
              <a:t>a</a:t>
            </a:r>
            <a:r>
              <a:rPr dirty="0" sz="1800" spc="-245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spc="-55" b="1">
                <a:solidFill>
                  <a:srgbClr val="C2132D"/>
                </a:solidFill>
                <a:latin typeface="Trebuchet MS"/>
                <a:cs typeface="Trebuchet MS"/>
              </a:rPr>
              <a:t>map</a:t>
            </a:r>
            <a:r>
              <a:rPr dirty="0" sz="1800" spc="-55">
                <a:solidFill>
                  <a:srgbClr val="585D60"/>
                </a:solidFill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48399" y="2581275"/>
            <a:ext cx="4360253" cy="29241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0878987" y="6207124"/>
            <a:ext cx="506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45">
                <a:solidFill>
                  <a:srgbClr val="585D60"/>
                </a:solidFill>
                <a:latin typeface="Trebuchet MS"/>
                <a:cs typeface="Trebuchet MS"/>
              </a:rPr>
              <a:t>28 </a:t>
            </a:r>
            <a:r>
              <a:rPr dirty="0" sz="1200" spc="-135">
                <a:solidFill>
                  <a:srgbClr val="585D60"/>
                </a:solidFill>
                <a:latin typeface="Trebuchet MS"/>
                <a:cs typeface="Trebuchet MS"/>
              </a:rPr>
              <a:t>/</a:t>
            </a:r>
            <a:r>
              <a:rPr dirty="0" sz="1200" spc="-26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00" spc="45">
                <a:solidFill>
                  <a:srgbClr val="585D60"/>
                </a:solidFill>
                <a:latin typeface="Trebuchet MS"/>
                <a:cs typeface="Trebuchet MS"/>
              </a:rPr>
              <a:t>34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14400" y="1657350"/>
            <a:ext cx="1209675" cy="0"/>
          </a:xfrm>
          <a:custGeom>
            <a:avLst/>
            <a:gdLst/>
            <a:ahLst/>
            <a:cxnLst/>
            <a:rect l="l" t="t" r="r" b="b"/>
            <a:pathLst>
              <a:path w="1209675" h="0">
                <a:moveTo>
                  <a:pt x="0" y="0"/>
                </a:moveTo>
                <a:lnTo>
                  <a:pt x="1209674" y="0"/>
                </a:lnTo>
              </a:path>
            </a:pathLst>
          </a:custGeom>
          <a:ln w="19049">
            <a:solidFill>
              <a:srgbClr val="585D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14400" y="2228850"/>
            <a:ext cx="1209675" cy="0"/>
          </a:xfrm>
          <a:custGeom>
            <a:avLst/>
            <a:gdLst/>
            <a:ahLst/>
            <a:cxnLst/>
            <a:rect l="l" t="t" r="r" b="b"/>
            <a:pathLst>
              <a:path w="1209675" h="0">
                <a:moveTo>
                  <a:pt x="0" y="0"/>
                </a:moveTo>
                <a:lnTo>
                  <a:pt x="1209674" y="0"/>
                </a:lnTo>
              </a:path>
            </a:pathLst>
          </a:custGeom>
          <a:ln w="19049">
            <a:solidFill>
              <a:srgbClr val="585D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130300" y="1778000"/>
            <a:ext cx="7740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40">
                <a:solidFill>
                  <a:srgbClr val="585D60"/>
                </a:solidFill>
                <a:latin typeface="Trebuchet MS"/>
                <a:cs typeface="Trebuchet MS"/>
              </a:rPr>
              <a:t>Activity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35956" y="1778000"/>
            <a:ext cx="13811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585D60"/>
                </a:solidFill>
                <a:latin typeface="Trebuchet MS"/>
                <a:cs typeface="Trebuchet MS"/>
              </a:rPr>
              <a:t>Your</a:t>
            </a:r>
            <a:r>
              <a:rPr dirty="0" sz="1800" spc="-16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5">
                <a:solidFill>
                  <a:srgbClr val="585D60"/>
                </a:solidFill>
                <a:latin typeface="Trebuchet MS"/>
                <a:cs typeface="Trebuchet MS"/>
              </a:rPr>
              <a:t>Solution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48534" y="1778000"/>
            <a:ext cx="30981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30">
                <a:solidFill>
                  <a:srgbClr val="585D60"/>
                </a:solidFill>
                <a:latin typeface="Trebuchet MS"/>
                <a:cs typeface="Trebuchet MS"/>
              </a:rPr>
              <a:t>Results </a:t>
            </a:r>
            <a:r>
              <a:rPr dirty="0" sz="1800" spc="-5">
                <a:solidFill>
                  <a:srgbClr val="585D60"/>
                </a:solidFill>
                <a:latin typeface="Trebuchet MS"/>
                <a:cs typeface="Trebuchet MS"/>
              </a:rPr>
              <a:t>from </a:t>
            </a:r>
            <a:r>
              <a:rPr dirty="0" sz="1800" spc="65">
                <a:solidFill>
                  <a:srgbClr val="585D60"/>
                </a:solidFill>
                <a:latin typeface="Trebuchet MS"/>
                <a:cs typeface="Trebuchet MS"/>
              </a:rPr>
              <a:t>1983</a:t>
            </a:r>
            <a:r>
              <a:rPr dirty="0" sz="1800" spc="-37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585D60"/>
                </a:solidFill>
                <a:latin typeface="Trebuchet MS"/>
                <a:cs typeface="Trebuchet MS"/>
              </a:rPr>
              <a:t>Experiment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403080" y="182880"/>
            <a:ext cx="1978660" cy="966469"/>
          </a:xfrm>
          <a:custGeom>
            <a:avLst/>
            <a:gdLst/>
            <a:ahLst/>
            <a:cxnLst/>
            <a:rect l="l" t="t" r="r" b="b"/>
            <a:pathLst>
              <a:path w="1978659" h="966469">
                <a:moveTo>
                  <a:pt x="1978152" y="966216"/>
                </a:moveTo>
                <a:lnTo>
                  <a:pt x="0" y="966216"/>
                </a:lnTo>
                <a:lnTo>
                  <a:pt x="0" y="0"/>
                </a:lnTo>
                <a:lnTo>
                  <a:pt x="1978152" y="0"/>
                </a:lnTo>
                <a:lnTo>
                  <a:pt x="1978152" y="102870"/>
                </a:lnTo>
                <a:lnTo>
                  <a:pt x="274319" y="102870"/>
                </a:lnTo>
                <a:lnTo>
                  <a:pt x="261182" y="103504"/>
                </a:lnTo>
                <a:lnTo>
                  <a:pt x="223287" y="113020"/>
                </a:lnTo>
                <a:lnTo>
                  <a:pt x="189762" y="133087"/>
                </a:lnTo>
                <a:lnTo>
                  <a:pt x="163420" y="162120"/>
                </a:lnTo>
                <a:lnTo>
                  <a:pt x="146677" y="197568"/>
                </a:lnTo>
                <a:lnTo>
                  <a:pt x="140969" y="236220"/>
                </a:lnTo>
                <a:lnTo>
                  <a:pt x="140969" y="655320"/>
                </a:lnTo>
                <a:lnTo>
                  <a:pt x="146677" y="693971"/>
                </a:lnTo>
                <a:lnTo>
                  <a:pt x="163420" y="729419"/>
                </a:lnTo>
                <a:lnTo>
                  <a:pt x="189762" y="758452"/>
                </a:lnTo>
                <a:lnTo>
                  <a:pt x="223287" y="778519"/>
                </a:lnTo>
                <a:lnTo>
                  <a:pt x="261182" y="788035"/>
                </a:lnTo>
                <a:lnTo>
                  <a:pt x="274319" y="788670"/>
                </a:lnTo>
                <a:lnTo>
                  <a:pt x="1978152" y="788670"/>
                </a:lnTo>
                <a:lnTo>
                  <a:pt x="1978152" y="966216"/>
                </a:lnTo>
                <a:close/>
              </a:path>
              <a:path w="1978659" h="966469">
                <a:moveTo>
                  <a:pt x="1978152" y="788670"/>
                </a:moveTo>
                <a:lnTo>
                  <a:pt x="1703069" y="788670"/>
                </a:lnTo>
                <a:lnTo>
                  <a:pt x="1716205" y="788035"/>
                </a:lnTo>
                <a:lnTo>
                  <a:pt x="1729088" y="786132"/>
                </a:lnTo>
                <a:lnTo>
                  <a:pt x="1765992" y="772906"/>
                </a:lnTo>
                <a:lnTo>
                  <a:pt x="1797360" y="749612"/>
                </a:lnTo>
                <a:lnTo>
                  <a:pt x="1820653" y="718244"/>
                </a:lnTo>
                <a:lnTo>
                  <a:pt x="1833880" y="681340"/>
                </a:lnTo>
                <a:lnTo>
                  <a:pt x="1836419" y="655320"/>
                </a:lnTo>
                <a:lnTo>
                  <a:pt x="1836419" y="236220"/>
                </a:lnTo>
                <a:lnTo>
                  <a:pt x="1830708" y="197568"/>
                </a:lnTo>
                <a:lnTo>
                  <a:pt x="1813965" y="162120"/>
                </a:lnTo>
                <a:lnTo>
                  <a:pt x="1787623" y="133087"/>
                </a:lnTo>
                <a:lnTo>
                  <a:pt x="1754098" y="113020"/>
                </a:lnTo>
                <a:lnTo>
                  <a:pt x="1716205" y="103504"/>
                </a:lnTo>
                <a:lnTo>
                  <a:pt x="1703069" y="102870"/>
                </a:lnTo>
                <a:lnTo>
                  <a:pt x="1978152" y="102870"/>
                </a:lnTo>
                <a:lnTo>
                  <a:pt x="1978152" y="788670"/>
                </a:lnTo>
                <a:close/>
              </a:path>
            </a:pathLst>
          </a:custGeom>
          <a:solidFill>
            <a:srgbClr val="323232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548811" y="290512"/>
            <a:ext cx="1685925" cy="676275"/>
          </a:xfrm>
          <a:custGeom>
            <a:avLst/>
            <a:gdLst/>
            <a:ahLst/>
            <a:cxnLst/>
            <a:rect l="l" t="t" r="r" b="b"/>
            <a:pathLst>
              <a:path w="1685925" h="676275">
                <a:moveTo>
                  <a:pt x="1565780" y="676274"/>
                </a:moveTo>
                <a:lnTo>
                  <a:pt x="120144" y="676274"/>
                </a:lnTo>
                <a:lnTo>
                  <a:pt x="111782" y="675451"/>
                </a:lnTo>
                <a:lnTo>
                  <a:pt x="71578" y="663255"/>
                </a:lnTo>
                <a:lnTo>
                  <a:pt x="31692" y="632642"/>
                </a:lnTo>
                <a:lnTo>
                  <a:pt x="6556" y="589095"/>
                </a:lnTo>
                <a:lnTo>
                  <a:pt x="0" y="556130"/>
                </a:lnTo>
                <a:lnTo>
                  <a:pt x="0" y="120144"/>
                </a:lnTo>
                <a:lnTo>
                  <a:pt x="13018" y="71578"/>
                </a:lnTo>
                <a:lnTo>
                  <a:pt x="43632" y="31692"/>
                </a:lnTo>
                <a:lnTo>
                  <a:pt x="87178" y="6557"/>
                </a:lnTo>
                <a:lnTo>
                  <a:pt x="120144" y="0"/>
                </a:lnTo>
                <a:lnTo>
                  <a:pt x="1565780" y="0"/>
                </a:lnTo>
                <a:lnTo>
                  <a:pt x="1614345" y="13019"/>
                </a:lnTo>
                <a:lnTo>
                  <a:pt x="1654232" y="43632"/>
                </a:lnTo>
                <a:lnTo>
                  <a:pt x="1679366" y="87179"/>
                </a:lnTo>
                <a:lnTo>
                  <a:pt x="1685925" y="120144"/>
                </a:lnTo>
                <a:lnTo>
                  <a:pt x="1685925" y="556130"/>
                </a:lnTo>
                <a:lnTo>
                  <a:pt x="1672904" y="604696"/>
                </a:lnTo>
                <a:lnTo>
                  <a:pt x="1642292" y="644582"/>
                </a:lnTo>
                <a:lnTo>
                  <a:pt x="1598743" y="669717"/>
                </a:lnTo>
                <a:lnTo>
                  <a:pt x="1565780" y="6762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548810" y="290512"/>
            <a:ext cx="1685925" cy="676275"/>
          </a:xfrm>
          <a:custGeom>
            <a:avLst/>
            <a:gdLst/>
            <a:ahLst/>
            <a:cxnLst/>
            <a:rect l="l" t="t" r="r" b="b"/>
            <a:pathLst>
              <a:path w="1685925" h="676275">
                <a:moveTo>
                  <a:pt x="0" y="547687"/>
                </a:moveTo>
                <a:lnTo>
                  <a:pt x="0" y="128587"/>
                </a:lnTo>
                <a:lnTo>
                  <a:pt x="0" y="120144"/>
                </a:lnTo>
                <a:lnTo>
                  <a:pt x="823" y="111782"/>
                </a:lnTo>
                <a:lnTo>
                  <a:pt x="2470" y="103501"/>
                </a:lnTo>
                <a:lnTo>
                  <a:pt x="4117" y="95220"/>
                </a:lnTo>
                <a:lnTo>
                  <a:pt x="6556" y="87179"/>
                </a:lnTo>
                <a:lnTo>
                  <a:pt x="9787" y="79379"/>
                </a:lnTo>
                <a:lnTo>
                  <a:pt x="13018" y="71578"/>
                </a:lnTo>
                <a:lnTo>
                  <a:pt x="37662" y="37662"/>
                </a:lnTo>
                <a:lnTo>
                  <a:pt x="43632" y="31692"/>
                </a:lnTo>
                <a:lnTo>
                  <a:pt x="50127" y="26361"/>
                </a:lnTo>
                <a:lnTo>
                  <a:pt x="57147" y="21670"/>
                </a:lnTo>
                <a:lnTo>
                  <a:pt x="64167" y="16980"/>
                </a:lnTo>
                <a:lnTo>
                  <a:pt x="71577" y="13019"/>
                </a:lnTo>
                <a:lnTo>
                  <a:pt x="79378" y="9788"/>
                </a:lnTo>
                <a:lnTo>
                  <a:pt x="87178" y="6557"/>
                </a:lnTo>
                <a:lnTo>
                  <a:pt x="95219" y="4117"/>
                </a:lnTo>
                <a:lnTo>
                  <a:pt x="103501" y="2470"/>
                </a:lnTo>
                <a:lnTo>
                  <a:pt x="111782" y="823"/>
                </a:lnTo>
                <a:lnTo>
                  <a:pt x="120144" y="0"/>
                </a:lnTo>
                <a:lnTo>
                  <a:pt x="128588" y="0"/>
                </a:lnTo>
                <a:lnTo>
                  <a:pt x="1557337" y="0"/>
                </a:lnTo>
                <a:lnTo>
                  <a:pt x="1565780" y="0"/>
                </a:lnTo>
                <a:lnTo>
                  <a:pt x="1574142" y="823"/>
                </a:lnTo>
                <a:lnTo>
                  <a:pt x="1582422" y="2470"/>
                </a:lnTo>
                <a:lnTo>
                  <a:pt x="1590703" y="4117"/>
                </a:lnTo>
                <a:lnTo>
                  <a:pt x="1598743" y="6557"/>
                </a:lnTo>
                <a:lnTo>
                  <a:pt x="1606544" y="9788"/>
                </a:lnTo>
                <a:lnTo>
                  <a:pt x="1614344" y="13019"/>
                </a:lnTo>
                <a:lnTo>
                  <a:pt x="1648262" y="37662"/>
                </a:lnTo>
                <a:lnTo>
                  <a:pt x="1672904" y="71578"/>
                </a:lnTo>
                <a:lnTo>
                  <a:pt x="1685101" y="111782"/>
                </a:lnTo>
                <a:lnTo>
                  <a:pt x="1685925" y="120144"/>
                </a:lnTo>
                <a:lnTo>
                  <a:pt x="1685925" y="128587"/>
                </a:lnTo>
                <a:lnTo>
                  <a:pt x="1685925" y="547687"/>
                </a:lnTo>
                <a:lnTo>
                  <a:pt x="1685925" y="556130"/>
                </a:lnTo>
                <a:lnTo>
                  <a:pt x="1685101" y="564492"/>
                </a:lnTo>
                <a:lnTo>
                  <a:pt x="1672904" y="604696"/>
                </a:lnTo>
                <a:lnTo>
                  <a:pt x="1648262" y="638612"/>
                </a:lnTo>
                <a:lnTo>
                  <a:pt x="1628775" y="654603"/>
                </a:lnTo>
                <a:lnTo>
                  <a:pt x="1621754" y="659294"/>
                </a:lnTo>
                <a:lnTo>
                  <a:pt x="1614344" y="663255"/>
                </a:lnTo>
                <a:lnTo>
                  <a:pt x="1606544" y="666486"/>
                </a:lnTo>
                <a:lnTo>
                  <a:pt x="1598743" y="669717"/>
                </a:lnTo>
                <a:lnTo>
                  <a:pt x="1590703" y="672156"/>
                </a:lnTo>
                <a:lnTo>
                  <a:pt x="1582422" y="673804"/>
                </a:lnTo>
                <a:lnTo>
                  <a:pt x="1574142" y="675451"/>
                </a:lnTo>
                <a:lnTo>
                  <a:pt x="1565780" y="676274"/>
                </a:lnTo>
                <a:lnTo>
                  <a:pt x="1557337" y="676274"/>
                </a:lnTo>
                <a:lnTo>
                  <a:pt x="128588" y="676274"/>
                </a:lnTo>
                <a:lnTo>
                  <a:pt x="120144" y="676274"/>
                </a:lnTo>
                <a:lnTo>
                  <a:pt x="111782" y="675451"/>
                </a:lnTo>
                <a:lnTo>
                  <a:pt x="103501" y="673804"/>
                </a:lnTo>
                <a:lnTo>
                  <a:pt x="95219" y="672156"/>
                </a:lnTo>
                <a:lnTo>
                  <a:pt x="87178" y="669717"/>
                </a:lnTo>
                <a:lnTo>
                  <a:pt x="79378" y="666486"/>
                </a:lnTo>
                <a:lnTo>
                  <a:pt x="71578" y="663255"/>
                </a:lnTo>
                <a:lnTo>
                  <a:pt x="64167" y="659294"/>
                </a:lnTo>
                <a:lnTo>
                  <a:pt x="57147" y="654603"/>
                </a:lnTo>
                <a:lnTo>
                  <a:pt x="50127" y="649913"/>
                </a:lnTo>
                <a:lnTo>
                  <a:pt x="21670" y="619126"/>
                </a:lnTo>
                <a:lnTo>
                  <a:pt x="16979" y="612106"/>
                </a:lnTo>
                <a:lnTo>
                  <a:pt x="13018" y="604696"/>
                </a:lnTo>
                <a:lnTo>
                  <a:pt x="9787" y="596895"/>
                </a:lnTo>
                <a:lnTo>
                  <a:pt x="6556" y="589095"/>
                </a:lnTo>
                <a:lnTo>
                  <a:pt x="4117" y="581054"/>
                </a:lnTo>
                <a:lnTo>
                  <a:pt x="2470" y="572773"/>
                </a:lnTo>
                <a:lnTo>
                  <a:pt x="823" y="564492"/>
                </a:lnTo>
                <a:lnTo>
                  <a:pt x="0" y="556130"/>
                </a:lnTo>
                <a:lnTo>
                  <a:pt x="0" y="547687"/>
                </a:lnTo>
                <a:close/>
              </a:path>
            </a:pathLst>
          </a:custGeom>
          <a:ln w="28574">
            <a:solidFill>
              <a:srgbClr val="DDD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26846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01:00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20700"/>
            <a:ext cx="8703945" cy="6540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-180">
                <a:latin typeface="Trebuchet MS"/>
                <a:cs typeface="Trebuchet MS"/>
              </a:rPr>
              <a:t>Simultaneous </a:t>
            </a:r>
            <a:r>
              <a:rPr dirty="0" sz="4100" spc="-210">
                <a:latin typeface="Trebuchet MS"/>
                <a:cs typeface="Trebuchet MS"/>
              </a:rPr>
              <a:t>Contrast </a:t>
            </a:r>
            <a:r>
              <a:rPr dirty="0" sz="4100" spc="-165">
                <a:latin typeface="Trebuchet MS"/>
                <a:cs typeface="Trebuchet MS"/>
              </a:rPr>
              <a:t>Affects</a:t>
            </a:r>
            <a:r>
              <a:rPr dirty="0" sz="4100" spc="-509">
                <a:latin typeface="Trebuchet MS"/>
                <a:cs typeface="Trebuchet MS"/>
              </a:rPr>
              <a:t> </a:t>
            </a:r>
            <a:r>
              <a:rPr dirty="0" sz="4100" spc="-240">
                <a:latin typeface="Trebuchet MS"/>
                <a:cs typeface="Trebuchet MS"/>
              </a:rPr>
              <a:t>Perception</a:t>
            </a:r>
            <a:endParaRPr sz="41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38300" y="1533525"/>
            <a:ext cx="8248649" cy="44386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14400" y="6205537"/>
            <a:ext cx="7762875" cy="0"/>
          </a:xfrm>
          <a:custGeom>
            <a:avLst/>
            <a:gdLst/>
            <a:ahLst/>
            <a:cxnLst/>
            <a:rect l="l" t="t" r="r" b="b"/>
            <a:pathLst>
              <a:path w="7762875" h="0">
                <a:moveTo>
                  <a:pt x="0" y="0"/>
                </a:moveTo>
                <a:lnTo>
                  <a:pt x="7762874" y="0"/>
                </a:lnTo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14400" y="6215062"/>
            <a:ext cx="7762875" cy="0"/>
          </a:xfrm>
          <a:custGeom>
            <a:avLst/>
            <a:gdLst/>
            <a:ahLst/>
            <a:cxnLst/>
            <a:rect l="l" t="t" r="r" b="b"/>
            <a:pathLst>
              <a:path w="7762875" h="0">
                <a:moveTo>
                  <a:pt x="0" y="0"/>
                </a:moveTo>
                <a:lnTo>
                  <a:pt x="7762874" y="0"/>
                </a:lnTo>
              </a:path>
            </a:pathLst>
          </a:custGeom>
          <a:ln w="9524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667750" y="6200774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9524" y="19049"/>
                </a:moveTo>
                <a:lnTo>
                  <a:pt x="0" y="19049"/>
                </a:lnTo>
                <a:lnTo>
                  <a:pt x="0" y="9524"/>
                </a:lnTo>
                <a:lnTo>
                  <a:pt x="9524" y="0"/>
                </a:lnTo>
                <a:lnTo>
                  <a:pt x="9524" y="19049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14400" y="6200774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9049"/>
                </a:moveTo>
                <a:lnTo>
                  <a:pt x="0" y="0"/>
                </a:lnTo>
                <a:lnTo>
                  <a:pt x="9524" y="0"/>
                </a:lnTo>
                <a:lnTo>
                  <a:pt x="9524" y="9524"/>
                </a:lnTo>
                <a:lnTo>
                  <a:pt x="0" y="1904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01700" y="6275799"/>
            <a:ext cx="7787005" cy="21780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50" spc="-20" b="1">
                <a:solidFill>
                  <a:srgbClr val="C2132D"/>
                </a:solidFill>
                <a:latin typeface="Trebuchet MS"/>
                <a:cs typeface="Trebuchet MS"/>
              </a:rPr>
              <a:t>Source:</a:t>
            </a:r>
            <a:r>
              <a:rPr dirty="0" sz="1250" spc="-60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250" spc="5">
                <a:solidFill>
                  <a:srgbClr val="585D60"/>
                </a:solidFill>
                <a:latin typeface="Trebuchet MS"/>
                <a:cs typeface="Trebuchet MS"/>
              </a:rPr>
              <a:t>Slide</a:t>
            </a:r>
            <a:r>
              <a:rPr dirty="0" sz="1250" spc="-5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5">
                <a:solidFill>
                  <a:srgbClr val="585D60"/>
                </a:solidFill>
                <a:latin typeface="Trebuchet MS"/>
                <a:cs typeface="Trebuchet MS"/>
              </a:rPr>
              <a:t>Adapted</a:t>
            </a:r>
            <a:r>
              <a:rPr dirty="0" sz="1250" spc="-5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>
                <a:solidFill>
                  <a:srgbClr val="585D60"/>
                </a:solidFill>
                <a:latin typeface="Trebuchet MS"/>
                <a:cs typeface="Trebuchet MS"/>
              </a:rPr>
              <a:t>from</a:t>
            </a:r>
            <a:r>
              <a:rPr dirty="0" sz="1250" spc="-5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10">
                <a:solidFill>
                  <a:srgbClr val="585D60"/>
                </a:solidFill>
                <a:latin typeface="Trebuchet MS"/>
                <a:cs typeface="Trebuchet MS"/>
              </a:rPr>
              <a:t>Hanspeter</a:t>
            </a:r>
            <a:r>
              <a:rPr dirty="0" sz="1250" spc="-5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-35">
                <a:solidFill>
                  <a:srgbClr val="585D60"/>
                </a:solidFill>
                <a:latin typeface="Trebuchet MS"/>
                <a:cs typeface="Trebuchet MS"/>
              </a:rPr>
              <a:t>Pfister.</a:t>
            </a:r>
            <a:r>
              <a:rPr dirty="0" sz="1250" spc="-6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-15">
                <a:solidFill>
                  <a:srgbClr val="585D60"/>
                </a:solidFill>
                <a:latin typeface="Trebuchet MS"/>
                <a:cs typeface="Trebuchet MS"/>
              </a:rPr>
              <a:t>Lecture</a:t>
            </a:r>
            <a:r>
              <a:rPr dirty="0" sz="1250" spc="-5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35">
                <a:solidFill>
                  <a:srgbClr val="585D60"/>
                </a:solidFill>
                <a:latin typeface="Trebuchet MS"/>
                <a:cs typeface="Trebuchet MS"/>
              </a:rPr>
              <a:t>Notes</a:t>
            </a:r>
            <a:r>
              <a:rPr dirty="0" sz="1250" spc="-5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-15">
                <a:solidFill>
                  <a:srgbClr val="585D60"/>
                </a:solidFill>
                <a:latin typeface="Trebuchet MS"/>
                <a:cs typeface="Trebuchet MS"/>
              </a:rPr>
              <a:t>for</a:t>
            </a:r>
            <a:r>
              <a:rPr dirty="0" sz="1250" spc="-5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105">
                <a:solidFill>
                  <a:srgbClr val="585D60"/>
                </a:solidFill>
                <a:latin typeface="Trebuchet MS"/>
                <a:cs typeface="Trebuchet MS"/>
              </a:rPr>
              <a:t>CS</a:t>
            </a:r>
            <a:r>
              <a:rPr dirty="0" sz="1250" spc="-5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5">
                <a:solidFill>
                  <a:srgbClr val="585D60"/>
                </a:solidFill>
                <a:latin typeface="Trebuchet MS"/>
                <a:cs typeface="Trebuchet MS"/>
              </a:rPr>
              <a:t>171.</a:t>
            </a:r>
            <a:r>
              <a:rPr dirty="0" sz="1250" spc="-5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>
                <a:solidFill>
                  <a:srgbClr val="585D60"/>
                </a:solidFill>
                <a:latin typeface="Trebuchet MS"/>
                <a:cs typeface="Trebuchet MS"/>
              </a:rPr>
              <a:t>Harvard</a:t>
            </a:r>
            <a:r>
              <a:rPr dirty="0" sz="1250" spc="-6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-30">
                <a:solidFill>
                  <a:srgbClr val="585D60"/>
                </a:solidFill>
                <a:latin typeface="Trebuchet MS"/>
                <a:cs typeface="Trebuchet MS"/>
              </a:rPr>
              <a:t>University.</a:t>
            </a:r>
            <a:r>
              <a:rPr dirty="0" sz="1250" spc="-5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-35">
                <a:solidFill>
                  <a:srgbClr val="83D5D3"/>
                </a:solidFill>
                <a:latin typeface="Trebuchet MS"/>
                <a:cs typeface="Trebuchet MS"/>
                <a:hlinkClick r:id="rId3"/>
              </a:rPr>
              <a:t>http://cs171.org/</a:t>
            </a:r>
            <a:endParaRPr sz="12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78987" y="6207124"/>
            <a:ext cx="506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45">
                <a:solidFill>
                  <a:srgbClr val="585D60"/>
                </a:solidFill>
                <a:latin typeface="Trebuchet MS"/>
                <a:cs typeface="Trebuchet MS"/>
              </a:rPr>
              <a:t>29 </a:t>
            </a:r>
            <a:r>
              <a:rPr dirty="0" sz="1200" spc="-135">
                <a:solidFill>
                  <a:srgbClr val="585D60"/>
                </a:solidFill>
                <a:latin typeface="Trebuchet MS"/>
                <a:cs typeface="Trebuchet MS"/>
              </a:rPr>
              <a:t>/</a:t>
            </a:r>
            <a:r>
              <a:rPr dirty="0" sz="1200" spc="-26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00" spc="45">
                <a:solidFill>
                  <a:srgbClr val="585D60"/>
                </a:solidFill>
                <a:latin typeface="Trebuchet MS"/>
                <a:cs typeface="Trebuchet MS"/>
              </a:rPr>
              <a:t>34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123825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45"/>
              <a:t>2</a:t>
            </a:fld>
            <a:r>
              <a:rPr dirty="0" spc="45"/>
              <a:t> </a:t>
            </a:r>
            <a:r>
              <a:rPr dirty="0" spc="-135"/>
              <a:t>/</a:t>
            </a:r>
            <a:r>
              <a:rPr dirty="0" spc="-260"/>
              <a:t> </a:t>
            </a:r>
            <a:r>
              <a:rPr dirty="0" spc="45"/>
              <a:t>34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20700"/>
            <a:ext cx="7729855" cy="6540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-210">
                <a:latin typeface="Trebuchet MS"/>
                <a:cs typeface="Trebuchet MS"/>
              </a:rPr>
              <a:t>Learning </a:t>
            </a:r>
            <a:r>
              <a:rPr dirty="0" sz="4100" spc="-254">
                <a:latin typeface="Trebuchet MS"/>
                <a:cs typeface="Trebuchet MS"/>
              </a:rPr>
              <a:t>Objectives </a:t>
            </a:r>
            <a:r>
              <a:rPr dirty="0" sz="4100" spc="-229">
                <a:latin typeface="Trebuchet MS"/>
                <a:cs typeface="Trebuchet MS"/>
              </a:rPr>
              <a:t>for </a:t>
            </a:r>
            <a:r>
              <a:rPr dirty="0" sz="4100" spc="-170">
                <a:latin typeface="Trebuchet MS"/>
                <a:cs typeface="Trebuchet MS"/>
              </a:rPr>
              <a:t>Today's</a:t>
            </a:r>
            <a:r>
              <a:rPr dirty="0" sz="4100" spc="-550">
                <a:latin typeface="Trebuchet MS"/>
                <a:cs typeface="Trebuchet MS"/>
              </a:rPr>
              <a:t> </a:t>
            </a:r>
            <a:r>
              <a:rPr dirty="0" sz="4100" spc="-25">
                <a:latin typeface="Trebuchet MS"/>
                <a:cs typeface="Trebuchet MS"/>
              </a:rPr>
              <a:t>Class</a:t>
            </a:r>
            <a:endParaRPr sz="41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97180" indent="-133985">
              <a:lnSpc>
                <a:spcPct val="100000"/>
              </a:lnSpc>
              <a:spcBef>
                <a:spcPts val="100"/>
              </a:spcBef>
              <a:buClr>
                <a:srgbClr val="C2132D"/>
              </a:buClr>
              <a:buChar char="•"/>
              <a:tabLst>
                <a:tab pos="297815" algn="l"/>
              </a:tabLst>
            </a:pPr>
            <a:r>
              <a:rPr dirty="0" spc="-10"/>
              <a:t>Explain</a:t>
            </a:r>
            <a:r>
              <a:rPr dirty="0" spc="-100"/>
              <a:t> </a:t>
            </a:r>
            <a:r>
              <a:rPr dirty="0" spc="-50"/>
              <a:t>the</a:t>
            </a:r>
            <a:r>
              <a:rPr dirty="0" spc="-100"/>
              <a:t> </a:t>
            </a:r>
            <a:r>
              <a:rPr dirty="0"/>
              <a:t>concept</a:t>
            </a:r>
            <a:r>
              <a:rPr dirty="0" spc="-100"/>
              <a:t> </a:t>
            </a:r>
            <a:r>
              <a:rPr dirty="0" spc="10"/>
              <a:t>of</a:t>
            </a:r>
            <a:r>
              <a:rPr dirty="0" spc="-100"/>
              <a:t> </a:t>
            </a:r>
            <a:r>
              <a:rPr dirty="0" spc="-15"/>
              <a:t>"graphical</a:t>
            </a:r>
            <a:r>
              <a:rPr dirty="0" spc="-100"/>
              <a:t> </a:t>
            </a:r>
            <a:r>
              <a:rPr dirty="0" spc="-25"/>
              <a:t>excellence"</a:t>
            </a:r>
          </a:p>
          <a:p>
            <a:pPr marL="297180" indent="-133985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297815" algn="l"/>
              </a:tabLst>
            </a:pPr>
            <a:r>
              <a:rPr dirty="0" spc="-10"/>
              <a:t>Explain </a:t>
            </a:r>
            <a:r>
              <a:rPr dirty="0" spc="-50"/>
              <a:t>the </a:t>
            </a:r>
            <a:r>
              <a:rPr dirty="0" spc="-35"/>
              <a:t>theory </a:t>
            </a:r>
            <a:r>
              <a:rPr dirty="0" spc="10"/>
              <a:t>of</a:t>
            </a:r>
            <a:r>
              <a:rPr dirty="0" spc="-395"/>
              <a:t> </a:t>
            </a:r>
            <a:r>
              <a:rPr dirty="0" spc="-15"/>
              <a:t>data </a:t>
            </a:r>
            <a:r>
              <a:rPr dirty="0" spc="25"/>
              <a:t>graphics</a:t>
            </a:r>
          </a:p>
          <a:p>
            <a:pPr marL="297180" indent="-133985">
              <a:lnSpc>
                <a:spcPct val="100000"/>
              </a:lnSpc>
              <a:spcBef>
                <a:spcPts val="1215"/>
              </a:spcBef>
              <a:buClr>
                <a:srgbClr val="C2132D"/>
              </a:buClr>
              <a:buChar char="•"/>
              <a:tabLst>
                <a:tab pos="297815" algn="l"/>
              </a:tabLst>
            </a:pPr>
            <a:r>
              <a:rPr dirty="0" spc="-25"/>
              <a:t>Optimize</a:t>
            </a:r>
            <a:r>
              <a:rPr dirty="0" spc="-100"/>
              <a:t> </a:t>
            </a:r>
            <a:r>
              <a:rPr dirty="0" spc="10"/>
              <a:t>visual</a:t>
            </a:r>
            <a:r>
              <a:rPr dirty="0" spc="-100"/>
              <a:t> </a:t>
            </a:r>
            <a:r>
              <a:rPr dirty="0" spc="15"/>
              <a:t>encoding</a:t>
            </a:r>
            <a:r>
              <a:rPr dirty="0" spc="-100"/>
              <a:t> </a:t>
            </a:r>
            <a:r>
              <a:rPr dirty="0" spc="45"/>
              <a:t>based</a:t>
            </a:r>
            <a:r>
              <a:rPr dirty="0" spc="-100"/>
              <a:t> </a:t>
            </a:r>
            <a:r>
              <a:rPr dirty="0" spc="35"/>
              <a:t>on</a:t>
            </a:r>
            <a:r>
              <a:rPr dirty="0" spc="-100"/>
              <a:t> </a:t>
            </a:r>
            <a:r>
              <a:rPr dirty="0" spc="-15"/>
              <a:t>data</a:t>
            </a:r>
            <a:r>
              <a:rPr dirty="0" spc="-100"/>
              <a:t> </a:t>
            </a:r>
            <a:r>
              <a:rPr dirty="0"/>
              <a:t>types</a:t>
            </a:r>
          </a:p>
          <a:p>
            <a:pPr marL="297180" marR="5080" indent="-133985">
              <a:lnSpc>
                <a:spcPct val="114599"/>
              </a:lnSpc>
              <a:spcBef>
                <a:spcPts val="975"/>
              </a:spcBef>
              <a:buClr>
                <a:srgbClr val="C2132D"/>
              </a:buClr>
              <a:buChar char="•"/>
              <a:tabLst>
                <a:tab pos="297815" algn="l"/>
              </a:tabLst>
            </a:pPr>
            <a:r>
              <a:rPr dirty="0"/>
              <a:t>Understand</a:t>
            </a:r>
            <a:r>
              <a:rPr dirty="0" spc="-95"/>
              <a:t> </a:t>
            </a:r>
            <a:r>
              <a:rPr dirty="0" spc="-5"/>
              <a:t>why</a:t>
            </a:r>
            <a:r>
              <a:rPr dirty="0" spc="-90"/>
              <a:t> </a:t>
            </a:r>
            <a:r>
              <a:rPr dirty="0" spc="-5"/>
              <a:t>color</a:t>
            </a:r>
            <a:r>
              <a:rPr dirty="0" spc="-90"/>
              <a:t> </a:t>
            </a:r>
            <a:r>
              <a:rPr dirty="0" spc="30"/>
              <a:t>should</a:t>
            </a:r>
            <a:r>
              <a:rPr dirty="0" spc="-95"/>
              <a:t> </a:t>
            </a:r>
            <a:r>
              <a:rPr dirty="0" spc="-10"/>
              <a:t>be</a:t>
            </a:r>
            <a:r>
              <a:rPr dirty="0" spc="-90"/>
              <a:t> </a:t>
            </a:r>
            <a:r>
              <a:rPr dirty="0" spc="45"/>
              <a:t>used</a:t>
            </a:r>
            <a:r>
              <a:rPr dirty="0" spc="-90"/>
              <a:t> </a:t>
            </a:r>
            <a:r>
              <a:rPr dirty="0" spc="5"/>
              <a:t>sparingly</a:t>
            </a:r>
            <a:r>
              <a:rPr dirty="0" spc="-95"/>
              <a:t> </a:t>
            </a:r>
            <a:r>
              <a:rPr dirty="0" spc="15"/>
              <a:t>and</a:t>
            </a:r>
            <a:r>
              <a:rPr dirty="0" spc="-90"/>
              <a:t> </a:t>
            </a:r>
            <a:r>
              <a:rPr dirty="0" spc="25"/>
              <a:t>how</a:t>
            </a:r>
            <a:r>
              <a:rPr dirty="0" spc="-90"/>
              <a:t> </a:t>
            </a:r>
            <a:r>
              <a:rPr dirty="0" spc="-45"/>
              <a:t>to</a:t>
            </a:r>
            <a:r>
              <a:rPr dirty="0" spc="-95"/>
              <a:t> </a:t>
            </a:r>
            <a:r>
              <a:rPr dirty="0" spc="-5"/>
              <a:t>select</a:t>
            </a:r>
            <a:r>
              <a:rPr dirty="0" spc="-90"/>
              <a:t> </a:t>
            </a:r>
            <a:r>
              <a:rPr dirty="0" spc="-30"/>
              <a:t>appropriate</a:t>
            </a:r>
            <a:r>
              <a:rPr dirty="0" spc="-90"/>
              <a:t> </a:t>
            </a:r>
            <a:r>
              <a:rPr dirty="0" spc="30"/>
              <a:t>colors</a:t>
            </a:r>
            <a:r>
              <a:rPr dirty="0" spc="-95"/>
              <a:t> </a:t>
            </a:r>
            <a:r>
              <a:rPr dirty="0" spc="-10"/>
              <a:t>(when  </a:t>
            </a:r>
            <a:r>
              <a:rPr dirty="0" spc="-5"/>
              <a:t>color </a:t>
            </a:r>
            <a:r>
              <a:rPr dirty="0" spc="60"/>
              <a:t>is </a:t>
            </a:r>
            <a:r>
              <a:rPr dirty="0" spc="30"/>
              <a:t>a</a:t>
            </a:r>
            <a:r>
              <a:rPr dirty="0" spc="-360"/>
              <a:t> </a:t>
            </a:r>
            <a:r>
              <a:rPr dirty="0" spc="25"/>
              <a:t>must)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19212" y="1533525"/>
            <a:ext cx="0" cy="323850"/>
          </a:xfrm>
          <a:custGeom>
            <a:avLst/>
            <a:gdLst/>
            <a:ahLst/>
            <a:cxnLst/>
            <a:rect l="l" t="t" r="r" b="b"/>
            <a:pathLst>
              <a:path w="0" h="323850">
                <a:moveTo>
                  <a:pt x="0" y="0"/>
                </a:moveTo>
                <a:lnTo>
                  <a:pt x="0" y="323849"/>
                </a:lnTo>
              </a:path>
            </a:pathLst>
          </a:custGeom>
          <a:ln w="47624">
            <a:solidFill>
              <a:srgbClr val="C213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1700" y="520700"/>
            <a:ext cx="3265804" cy="6540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-195">
                <a:latin typeface="Trebuchet MS"/>
                <a:cs typeface="Trebuchet MS"/>
              </a:rPr>
              <a:t>Color</a:t>
            </a:r>
            <a:r>
              <a:rPr dirty="0" sz="4100" spc="-350">
                <a:latin typeface="Trebuchet MS"/>
                <a:cs typeface="Trebuchet MS"/>
              </a:rPr>
              <a:t> </a:t>
            </a:r>
            <a:r>
              <a:rPr dirty="0" sz="4100" spc="-130">
                <a:latin typeface="Trebuchet MS"/>
                <a:cs typeface="Trebuchet MS"/>
              </a:rPr>
              <a:t>Blindness</a:t>
            </a:r>
            <a:endParaRPr sz="41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43024" y="1533525"/>
            <a:ext cx="8886825" cy="323850"/>
          </a:xfrm>
          <a:prstGeom prst="rect">
            <a:avLst/>
          </a:prstGeom>
          <a:solidFill>
            <a:srgbClr val="F9F9F9"/>
          </a:solidFill>
        </p:spPr>
        <p:txBody>
          <a:bodyPr wrap="square" lIns="0" tIns="9525" rIns="0" bIns="0" rtlCol="0" vert="horz">
            <a:spAutoFit/>
          </a:bodyPr>
          <a:lstStyle/>
          <a:p>
            <a:pPr marL="227965">
              <a:lnSpc>
                <a:spcPct val="100000"/>
              </a:lnSpc>
              <a:spcBef>
                <a:spcPts val="75"/>
              </a:spcBef>
            </a:pPr>
            <a:r>
              <a:rPr dirty="0" sz="1800" spc="-10">
                <a:solidFill>
                  <a:srgbClr val="585D60"/>
                </a:solidFill>
                <a:latin typeface="Trebuchet MS"/>
                <a:cs typeface="Trebuchet MS"/>
              </a:rPr>
              <a:t>"About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65">
                <a:solidFill>
                  <a:srgbClr val="585D60"/>
                </a:solidFill>
                <a:latin typeface="Trebuchet MS"/>
                <a:cs typeface="Trebuchet MS"/>
              </a:rPr>
              <a:t>1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35">
                <a:solidFill>
                  <a:srgbClr val="585D60"/>
                </a:solidFill>
                <a:latin typeface="Trebuchet MS"/>
                <a:cs typeface="Trebuchet MS"/>
              </a:rPr>
              <a:t>in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65">
                <a:solidFill>
                  <a:srgbClr val="585D60"/>
                </a:solidFill>
                <a:latin typeface="Trebuchet MS"/>
                <a:cs typeface="Trebuchet MS"/>
              </a:rPr>
              <a:t>12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20">
                <a:solidFill>
                  <a:srgbClr val="585D60"/>
                </a:solidFill>
                <a:latin typeface="Trebuchet MS"/>
                <a:cs typeface="Trebuchet MS"/>
              </a:rPr>
              <a:t>men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35">
                <a:solidFill>
                  <a:srgbClr val="585D60"/>
                </a:solidFill>
                <a:latin typeface="Trebuchet MS"/>
                <a:cs typeface="Trebuchet MS"/>
              </a:rPr>
              <a:t>are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Trebuchet MS"/>
                <a:cs typeface="Trebuchet MS"/>
              </a:rPr>
              <a:t>color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585D60"/>
                </a:solidFill>
                <a:latin typeface="Trebuchet MS"/>
                <a:cs typeface="Trebuchet MS"/>
              </a:rPr>
              <a:t>blind"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165">
                <a:solidFill>
                  <a:srgbClr val="585D60"/>
                </a:solidFill>
                <a:latin typeface="Trebuchet MS"/>
                <a:cs typeface="Trebuchet MS"/>
              </a:rPr>
              <a:t>--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75">
                <a:solidFill>
                  <a:srgbClr val="83D5D3"/>
                </a:solidFill>
                <a:latin typeface="Trebuchet MS"/>
                <a:cs typeface="Trebuchet MS"/>
              </a:rPr>
              <a:t>NIH's</a:t>
            </a:r>
            <a:r>
              <a:rPr dirty="0" sz="1800" spc="-100">
                <a:solidFill>
                  <a:srgbClr val="83D5D3"/>
                </a:solidFill>
                <a:latin typeface="Trebuchet MS"/>
                <a:cs typeface="Trebuchet MS"/>
              </a:rPr>
              <a:t> </a:t>
            </a:r>
            <a:r>
              <a:rPr dirty="0" sz="1800" spc="-15">
                <a:solidFill>
                  <a:srgbClr val="83D5D3"/>
                </a:solidFill>
                <a:latin typeface="Trebuchet MS"/>
                <a:cs typeface="Trebuchet MS"/>
              </a:rPr>
              <a:t>At</a:t>
            </a:r>
            <a:r>
              <a:rPr dirty="0" sz="1800" spc="-100">
                <a:solidFill>
                  <a:srgbClr val="83D5D3"/>
                </a:solidFill>
                <a:latin typeface="Trebuchet MS"/>
                <a:cs typeface="Trebuchet MS"/>
              </a:rPr>
              <a:t> </a:t>
            </a:r>
            <a:r>
              <a:rPr dirty="0" sz="1800" spc="30">
                <a:solidFill>
                  <a:srgbClr val="83D5D3"/>
                </a:solidFill>
                <a:latin typeface="Trebuchet MS"/>
                <a:cs typeface="Trebuchet MS"/>
              </a:rPr>
              <a:t>a</a:t>
            </a:r>
            <a:r>
              <a:rPr dirty="0" sz="1800" spc="-100">
                <a:solidFill>
                  <a:srgbClr val="83D5D3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83D5D3"/>
                </a:solidFill>
                <a:latin typeface="Trebuchet MS"/>
                <a:cs typeface="Trebuchet MS"/>
              </a:rPr>
              <a:t>glance:</a:t>
            </a:r>
            <a:r>
              <a:rPr dirty="0" sz="1800" spc="-100">
                <a:solidFill>
                  <a:srgbClr val="83D5D3"/>
                </a:solidFill>
                <a:latin typeface="Trebuchet MS"/>
                <a:cs typeface="Trebuchet MS"/>
              </a:rPr>
              <a:t> </a:t>
            </a:r>
            <a:r>
              <a:rPr dirty="0" sz="1800" spc="5">
                <a:solidFill>
                  <a:srgbClr val="83D5D3"/>
                </a:solidFill>
                <a:latin typeface="Trebuchet MS"/>
                <a:cs typeface="Trebuchet MS"/>
              </a:rPr>
              <a:t>Color</a:t>
            </a:r>
            <a:r>
              <a:rPr dirty="0" sz="1800" spc="-95">
                <a:solidFill>
                  <a:srgbClr val="83D5D3"/>
                </a:solidFill>
                <a:latin typeface="Trebuchet MS"/>
                <a:cs typeface="Trebuchet MS"/>
              </a:rPr>
              <a:t> </a:t>
            </a:r>
            <a:r>
              <a:rPr dirty="0" sz="1800" spc="35">
                <a:solidFill>
                  <a:srgbClr val="83D5D3"/>
                </a:solidFill>
                <a:latin typeface="Trebuchet MS"/>
                <a:cs typeface="Trebuchet MS"/>
              </a:rPr>
              <a:t>Blindness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1700" y="2149475"/>
            <a:ext cx="9525000" cy="299529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-120">
                <a:solidFill>
                  <a:srgbClr val="C2132D"/>
                </a:solidFill>
                <a:latin typeface="Trebuchet MS"/>
                <a:cs typeface="Trebuchet MS"/>
              </a:rPr>
              <a:t>Color</a:t>
            </a:r>
            <a:r>
              <a:rPr dirty="0" sz="2600" spc="-180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2600" spc="-80">
                <a:solidFill>
                  <a:srgbClr val="C2132D"/>
                </a:solidFill>
                <a:latin typeface="Trebuchet MS"/>
                <a:cs typeface="Trebuchet MS"/>
              </a:rPr>
              <a:t>Blindness</a:t>
            </a:r>
            <a:r>
              <a:rPr dirty="0" sz="2600" spc="-180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2600" spc="-110">
                <a:solidFill>
                  <a:srgbClr val="C2132D"/>
                </a:solidFill>
                <a:latin typeface="Trebuchet MS"/>
                <a:cs typeface="Trebuchet MS"/>
              </a:rPr>
              <a:t>Can</a:t>
            </a:r>
            <a:r>
              <a:rPr dirty="0" sz="2600" spc="-180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2600" spc="-125">
                <a:solidFill>
                  <a:srgbClr val="C2132D"/>
                </a:solidFill>
                <a:latin typeface="Trebuchet MS"/>
                <a:cs typeface="Trebuchet MS"/>
              </a:rPr>
              <a:t>Distort</a:t>
            </a:r>
            <a:r>
              <a:rPr dirty="0" sz="2600" spc="-180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2600" spc="-110">
                <a:solidFill>
                  <a:srgbClr val="C2132D"/>
                </a:solidFill>
                <a:latin typeface="Trebuchet MS"/>
                <a:cs typeface="Trebuchet MS"/>
              </a:rPr>
              <a:t>a</a:t>
            </a:r>
            <a:r>
              <a:rPr dirty="0" sz="2600" spc="-180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2600" spc="-70">
                <a:solidFill>
                  <a:srgbClr val="C2132D"/>
                </a:solidFill>
                <a:latin typeface="Trebuchet MS"/>
                <a:cs typeface="Trebuchet MS"/>
              </a:rPr>
              <a:t>Person's</a:t>
            </a:r>
            <a:r>
              <a:rPr dirty="0" sz="2600" spc="-180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2600" spc="-170">
                <a:solidFill>
                  <a:srgbClr val="C2132D"/>
                </a:solidFill>
                <a:latin typeface="Trebuchet MS"/>
                <a:cs typeface="Trebuchet MS"/>
              </a:rPr>
              <a:t>Reading/Interpretation</a:t>
            </a:r>
            <a:r>
              <a:rPr dirty="0" sz="2600" spc="-180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2600" spc="-105">
                <a:solidFill>
                  <a:srgbClr val="C2132D"/>
                </a:solidFill>
                <a:latin typeface="Trebuchet MS"/>
                <a:cs typeface="Trebuchet MS"/>
              </a:rPr>
              <a:t>of</a:t>
            </a:r>
            <a:r>
              <a:rPr dirty="0" sz="2600" spc="-175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2600" spc="-110">
                <a:solidFill>
                  <a:srgbClr val="C2132D"/>
                </a:solidFill>
                <a:latin typeface="Trebuchet MS"/>
                <a:cs typeface="Trebuchet MS"/>
              </a:rPr>
              <a:t>a</a:t>
            </a:r>
            <a:r>
              <a:rPr dirty="0" sz="2600" spc="-180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2600" spc="-150">
                <a:solidFill>
                  <a:srgbClr val="C2132D"/>
                </a:solidFill>
                <a:latin typeface="Trebuchet MS"/>
                <a:cs typeface="Trebuchet MS"/>
              </a:rPr>
              <a:t>Chart</a:t>
            </a:r>
            <a:endParaRPr sz="2600">
              <a:latin typeface="Trebuchet MS"/>
              <a:cs typeface="Trebuchet MS"/>
            </a:endParaRPr>
          </a:p>
          <a:p>
            <a:pPr marL="393065" marR="5080" indent="-133985">
              <a:lnSpc>
                <a:spcPct val="114599"/>
              </a:lnSpc>
              <a:spcBef>
                <a:spcPts val="2465"/>
              </a:spcBef>
              <a:buFont typeface="Trebuchet MS"/>
              <a:buChar char="•"/>
              <a:tabLst>
                <a:tab pos="393700" algn="l"/>
              </a:tabLst>
            </a:pPr>
            <a:r>
              <a:rPr dirty="0" sz="1800" spc="-10" b="1">
                <a:solidFill>
                  <a:srgbClr val="C2132D"/>
                </a:solidFill>
                <a:latin typeface="Trebuchet MS"/>
                <a:cs typeface="Trebuchet MS"/>
              </a:rPr>
              <a:t>Personal</a:t>
            </a:r>
            <a:r>
              <a:rPr dirty="0" sz="1800" spc="-95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spc="-35" b="1">
                <a:solidFill>
                  <a:srgbClr val="C2132D"/>
                </a:solidFill>
                <a:latin typeface="Trebuchet MS"/>
                <a:cs typeface="Trebuchet MS"/>
              </a:rPr>
              <a:t>Check:</a:t>
            </a:r>
            <a:r>
              <a:rPr dirty="0" sz="1800" spc="-130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83D5D3"/>
                </a:solidFill>
                <a:latin typeface="Trebuchet MS"/>
                <a:cs typeface="Trebuchet MS"/>
                <a:hlinkClick r:id="rId2"/>
              </a:rPr>
              <a:t>To</a:t>
            </a:r>
            <a:r>
              <a:rPr dirty="0" sz="1800" spc="-95">
                <a:solidFill>
                  <a:srgbClr val="83D5D3"/>
                </a:solidFill>
                <a:latin typeface="Trebuchet MS"/>
                <a:cs typeface="Trebuchet MS"/>
                <a:hlinkClick r:id="rId2"/>
              </a:rPr>
              <a:t> </a:t>
            </a:r>
            <a:r>
              <a:rPr dirty="0" sz="1800" spc="-10">
                <a:solidFill>
                  <a:srgbClr val="83D5D3"/>
                </a:solidFill>
                <a:latin typeface="Trebuchet MS"/>
                <a:cs typeface="Trebuchet MS"/>
                <a:hlinkClick r:id="rId2"/>
              </a:rPr>
              <a:t>have</a:t>
            </a:r>
            <a:r>
              <a:rPr dirty="0" sz="1800" spc="-95">
                <a:solidFill>
                  <a:srgbClr val="83D5D3"/>
                </a:solidFill>
                <a:latin typeface="Trebuchet MS"/>
                <a:cs typeface="Trebuchet MS"/>
                <a:hlinkClick r:id="rId2"/>
              </a:rPr>
              <a:t> </a:t>
            </a:r>
            <a:r>
              <a:rPr dirty="0" sz="1800" spc="30">
                <a:solidFill>
                  <a:srgbClr val="83D5D3"/>
                </a:solidFill>
                <a:latin typeface="Trebuchet MS"/>
                <a:cs typeface="Trebuchet MS"/>
                <a:hlinkClick r:id="rId2"/>
              </a:rPr>
              <a:t>a</a:t>
            </a:r>
            <a:r>
              <a:rPr dirty="0" sz="1800" spc="-95">
                <a:solidFill>
                  <a:srgbClr val="83D5D3"/>
                </a:solidFill>
                <a:latin typeface="Trebuchet MS"/>
                <a:cs typeface="Trebuchet MS"/>
                <a:hlinkClick r:id="rId2"/>
              </a:rPr>
              <a:t> </a:t>
            </a:r>
            <a:r>
              <a:rPr dirty="0" sz="1800" spc="-55">
                <a:solidFill>
                  <a:srgbClr val="83D5D3"/>
                </a:solidFill>
                <a:latin typeface="Trebuchet MS"/>
                <a:cs typeface="Trebuchet MS"/>
                <a:hlinkClick r:id="rId2"/>
              </a:rPr>
              <a:t>feel</a:t>
            </a:r>
            <a:r>
              <a:rPr dirty="0" sz="1800" spc="-95">
                <a:solidFill>
                  <a:srgbClr val="83D5D3"/>
                </a:solidFill>
                <a:latin typeface="Trebuchet MS"/>
                <a:cs typeface="Trebuchet MS"/>
                <a:hlinkClick r:id="rId2"/>
              </a:rPr>
              <a:t> </a:t>
            </a:r>
            <a:r>
              <a:rPr dirty="0" sz="1800" spc="-25">
                <a:solidFill>
                  <a:srgbClr val="83D5D3"/>
                </a:solidFill>
                <a:latin typeface="Trebuchet MS"/>
                <a:cs typeface="Trebuchet MS"/>
                <a:hlinkClick r:id="rId2"/>
              </a:rPr>
              <a:t>for</a:t>
            </a:r>
            <a:r>
              <a:rPr dirty="0" sz="1800" spc="-95">
                <a:solidFill>
                  <a:srgbClr val="83D5D3"/>
                </a:solidFill>
                <a:latin typeface="Trebuchet MS"/>
                <a:cs typeface="Trebuchet MS"/>
                <a:hlinkClick r:id="rId2"/>
              </a:rPr>
              <a:t> </a:t>
            </a:r>
            <a:r>
              <a:rPr dirty="0" sz="1800" spc="-5">
                <a:solidFill>
                  <a:srgbClr val="83D5D3"/>
                </a:solidFill>
                <a:latin typeface="Trebuchet MS"/>
                <a:cs typeface="Trebuchet MS"/>
                <a:hlinkClick r:id="rId2"/>
              </a:rPr>
              <a:t>color</a:t>
            </a:r>
            <a:r>
              <a:rPr dirty="0" sz="1800" spc="-95">
                <a:solidFill>
                  <a:srgbClr val="83D5D3"/>
                </a:solidFill>
                <a:latin typeface="Trebuchet MS"/>
                <a:cs typeface="Trebuchet MS"/>
                <a:hlinkClick r:id="rId2"/>
              </a:rPr>
              <a:t> </a:t>
            </a:r>
            <a:r>
              <a:rPr dirty="0" sz="1800" spc="25">
                <a:solidFill>
                  <a:srgbClr val="83D5D3"/>
                </a:solidFill>
                <a:latin typeface="Trebuchet MS"/>
                <a:cs typeface="Trebuchet MS"/>
                <a:hlinkClick r:id="rId2"/>
              </a:rPr>
              <a:t>blindness</a:t>
            </a:r>
            <a:r>
              <a:rPr dirty="0" sz="1800" spc="-100">
                <a:solidFill>
                  <a:srgbClr val="83D5D3"/>
                </a:solidFill>
                <a:latin typeface="Trebuchet MS"/>
                <a:cs typeface="Trebuchet MS"/>
                <a:hlinkClick r:id="rId2"/>
              </a:rPr>
              <a:t> </a:t>
            </a:r>
            <a:r>
              <a:rPr dirty="0" sz="1800" spc="-55">
                <a:solidFill>
                  <a:srgbClr val="83D5D3"/>
                </a:solidFill>
                <a:latin typeface="Trebuchet MS"/>
                <a:cs typeface="Trebuchet MS"/>
                <a:hlinkClick r:id="rId2"/>
              </a:rPr>
              <a:t>(if</a:t>
            </a:r>
            <a:r>
              <a:rPr dirty="0" sz="1800" spc="-95">
                <a:solidFill>
                  <a:srgbClr val="83D5D3"/>
                </a:solidFill>
                <a:latin typeface="Trebuchet MS"/>
                <a:cs typeface="Trebuchet MS"/>
                <a:hlinkClick r:id="rId2"/>
              </a:rPr>
              <a:t> </a:t>
            </a:r>
            <a:r>
              <a:rPr dirty="0" sz="1800" spc="5">
                <a:solidFill>
                  <a:srgbClr val="83D5D3"/>
                </a:solidFill>
                <a:latin typeface="Trebuchet MS"/>
                <a:cs typeface="Trebuchet MS"/>
                <a:hlinkClick r:id="rId2"/>
              </a:rPr>
              <a:t>you</a:t>
            </a:r>
            <a:r>
              <a:rPr dirty="0" sz="1800" spc="-95">
                <a:solidFill>
                  <a:srgbClr val="83D5D3"/>
                </a:solidFill>
                <a:latin typeface="Trebuchet MS"/>
                <a:cs typeface="Trebuchet MS"/>
                <a:hlinkClick r:id="rId2"/>
              </a:rPr>
              <a:t> </a:t>
            </a:r>
            <a:r>
              <a:rPr dirty="0" sz="1800" spc="-35">
                <a:solidFill>
                  <a:srgbClr val="83D5D3"/>
                </a:solidFill>
                <a:latin typeface="Trebuchet MS"/>
                <a:cs typeface="Trebuchet MS"/>
                <a:hlinkClick r:id="rId2"/>
              </a:rPr>
              <a:t>are</a:t>
            </a:r>
            <a:r>
              <a:rPr dirty="0" sz="1800" spc="-95">
                <a:solidFill>
                  <a:srgbClr val="83D5D3"/>
                </a:solidFill>
                <a:latin typeface="Trebuchet MS"/>
                <a:cs typeface="Trebuchet MS"/>
                <a:hlinkClick r:id="rId2"/>
              </a:rPr>
              <a:t> </a:t>
            </a:r>
            <a:r>
              <a:rPr dirty="0" sz="1800" spc="-20">
                <a:solidFill>
                  <a:srgbClr val="83D5D3"/>
                </a:solidFill>
                <a:latin typeface="Trebuchet MS"/>
                <a:cs typeface="Trebuchet MS"/>
                <a:hlinkClick r:id="rId2"/>
              </a:rPr>
              <a:t>not</a:t>
            </a:r>
            <a:r>
              <a:rPr dirty="0" sz="1800" spc="-95">
                <a:solidFill>
                  <a:srgbClr val="83D5D3"/>
                </a:solidFill>
                <a:latin typeface="Trebuchet MS"/>
                <a:cs typeface="Trebuchet MS"/>
                <a:hlinkClick r:id="rId2"/>
              </a:rPr>
              <a:t> </a:t>
            </a:r>
            <a:r>
              <a:rPr dirty="0" sz="1800" spc="-5">
                <a:solidFill>
                  <a:srgbClr val="83D5D3"/>
                </a:solidFill>
                <a:latin typeface="Trebuchet MS"/>
                <a:cs typeface="Trebuchet MS"/>
                <a:hlinkClick r:id="rId2"/>
              </a:rPr>
              <a:t>color</a:t>
            </a:r>
            <a:r>
              <a:rPr dirty="0" sz="1800" spc="-95">
                <a:solidFill>
                  <a:srgbClr val="83D5D3"/>
                </a:solidFill>
                <a:latin typeface="Trebuchet MS"/>
                <a:cs typeface="Trebuchet MS"/>
                <a:hlinkClick r:id="rId2"/>
              </a:rPr>
              <a:t> </a:t>
            </a:r>
            <a:r>
              <a:rPr dirty="0" sz="1800" spc="-70">
                <a:solidFill>
                  <a:srgbClr val="83D5D3"/>
                </a:solidFill>
                <a:latin typeface="Trebuchet MS"/>
                <a:cs typeface="Trebuchet MS"/>
                <a:hlinkClick r:id="rId2"/>
              </a:rPr>
              <a:t>blind),</a:t>
            </a:r>
            <a:r>
              <a:rPr dirty="0" sz="1800" spc="-95">
                <a:solidFill>
                  <a:srgbClr val="83D5D3"/>
                </a:solidFill>
                <a:latin typeface="Trebuchet MS"/>
                <a:cs typeface="Trebuchet MS"/>
                <a:hlinkClick r:id="rId2"/>
              </a:rPr>
              <a:t> </a:t>
            </a:r>
            <a:r>
              <a:rPr dirty="0" sz="1800" spc="5">
                <a:solidFill>
                  <a:srgbClr val="83D5D3"/>
                </a:solidFill>
                <a:latin typeface="Trebuchet MS"/>
                <a:cs typeface="Trebuchet MS"/>
                <a:hlinkClick r:id="rId2"/>
              </a:rPr>
              <a:t>you</a:t>
            </a:r>
            <a:r>
              <a:rPr dirty="0" sz="1800" spc="-95">
                <a:solidFill>
                  <a:srgbClr val="83D5D3"/>
                </a:solidFill>
                <a:latin typeface="Trebuchet MS"/>
                <a:cs typeface="Trebuchet MS"/>
                <a:hlinkClick r:id="rId2"/>
              </a:rPr>
              <a:t> </a:t>
            </a:r>
            <a:r>
              <a:rPr dirty="0" sz="1800" spc="30">
                <a:solidFill>
                  <a:srgbClr val="83D5D3"/>
                </a:solidFill>
                <a:latin typeface="Trebuchet MS"/>
                <a:cs typeface="Trebuchet MS"/>
                <a:hlinkClick r:id="rId2"/>
              </a:rPr>
              <a:t>can</a:t>
            </a:r>
            <a:r>
              <a:rPr dirty="0" sz="1800" spc="-95">
                <a:solidFill>
                  <a:srgbClr val="83D5D3"/>
                </a:solidFill>
                <a:latin typeface="Trebuchet MS"/>
                <a:cs typeface="Trebuchet MS"/>
                <a:hlinkClick r:id="rId2"/>
              </a:rPr>
              <a:t> </a:t>
            </a:r>
            <a:r>
              <a:rPr dirty="0" sz="1800" spc="-35">
                <a:solidFill>
                  <a:srgbClr val="83D5D3"/>
                </a:solidFill>
                <a:latin typeface="Trebuchet MS"/>
                <a:cs typeface="Trebuchet MS"/>
                <a:hlinkClick r:id="rId2"/>
              </a:rPr>
              <a:t>take </a:t>
            </a:r>
            <a:r>
              <a:rPr dirty="0" sz="1800" spc="-35">
                <a:solidFill>
                  <a:srgbClr val="83D5D3"/>
                </a:solidFill>
                <a:latin typeface="Trebuchet MS"/>
                <a:cs typeface="Trebuchet MS"/>
                <a:hlinkClick r:id="rId2"/>
              </a:rPr>
              <a:t> </a:t>
            </a:r>
            <a:r>
              <a:rPr dirty="0" sz="1800">
                <a:solidFill>
                  <a:srgbClr val="83D5D3"/>
                </a:solidFill>
                <a:latin typeface="Trebuchet MS"/>
                <a:cs typeface="Trebuchet MS"/>
                <a:hlinkClick r:id="rId2"/>
              </a:rPr>
              <a:t>this </a:t>
            </a:r>
            <a:r>
              <a:rPr dirty="0" sz="1800" spc="-5">
                <a:solidFill>
                  <a:srgbClr val="83D5D3"/>
                </a:solidFill>
                <a:latin typeface="Trebuchet MS"/>
                <a:cs typeface="Trebuchet MS"/>
                <a:hlinkClick r:id="rId2"/>
              </a:rPr>
              <a:t>color </a:t>
            </a:r>
            <a:r>
              <a:rPr dirty="0" sz="1800" spc="-30">
                <a:solidFill>
                  <a:srgbClr val="83D5D3"/>
                </a:solidFill>
                <a:latin typeface="Trebuchet MS"/>
                <a:cs typeface="Trebuchet MS"/>
                <a:hlinkClick r:id="rId2"/>
              </a:rPr>
              <a:t>blind</a:t>
            </a:r>
            <a:r>
              <a:rPr dirty="0" sz="1800" spc="-300">
                <a:solidFill>
                  <a:srgbClr val="83D5D3"/>
                </a:solidFill>
                <a:latin typeface="Trebuchet MS"/>
                <a:cs typeface="Trebuchet MS"/>
                <a:hlinkClick r:id="rId2"/>
              </a:rPr>
              <a:t> </a:t>
            </a:r>
            <a:r>
              <a:rPr dirty="0" sz="1800" spc="-20">
                <a:solidFill>
                  <a:srgbClr val="83D5D3"/>
                </a:solidFill>
                <a:latin typeface="Trebuchet MS"/>
                <a:cs typeface="Trebuchet MS"/>
                <a:hlinkClick r:id="rId2"/>
              </a:rPr>
              <a:t>test</a:t>
            </a:r>
            <a:endParaRPr sz="1800">
              <a:latin typeface="Trebuchet MS"/>
              <a:cs typeface="Trebuchet MS"/>
            </a:endParaRPr>
          </a:p>
          <a:p>
            <a:pPr marL="393065" marR="127635" indent="-133985">
              <a:lnSpc>
                <a:spcPct val="118100"/>
              </a:lnSpc>
              <a:spcBef>
                <a:spcPts val="894"/>
              </a:spcBef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 spc="-25">
                <a:solidFill>
                  <a:srgbClr val="585D60"/>
                </a:solidFill>
                <a:latin typeface="Trebuchet MS"/>
                <a:cs typeface="Trebuchet MS"/>
              </a:rPr>
              <a:t>Given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50">
                <a:solidFill>
                  <a:srgbClr val="585D60"/>
                </a:solidFill>
                <a:latin typeface="Trebuchet MS"/>
                <a:cs typeface="Trebuchet MS"/>
              </a:rPr>
              <a:t>the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10">
                <a:solidFill>
                  <a:srgbClr val="585D60"/>
                </a:solidFill>
                <a:latin typeface="Trebuchet MS"/>
                <a:cs typeface="Trebuchet MS"/>
              </a:rPr>
              <a:t>high</a:t>
            </a:r>
            <a:r>
              <a:rPr dirty="0" sz="1800" spc="-9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585D60"/>
                </a:solidFill>
                <a:latin typeface="Trebuchet MS"/>
                <a:cs typeface="Trebuchet MS"/>
              </a:rPr>
              <a:t>prevalence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10">
                <a:solidFill>
                  <a:srgbClr val="585D60"/>
                </a:solidFill>
                <a:latin typeface="Trebuchet MS"/>
                <a:cs typeface="Trebuchet MS"/>
              </a:rPr>
              <a:t>of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Trebuchet MS"/>
                <a:cs typeface="Trebuchet MS"/>
              </a:rPr>
              <a:t>color</a:t>
            </a:r>
            <a:r>
              <a:rPr dirty="0" sz="1800" spc="-9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30">
                <a:solidFill>
                  <a:srgbClr val="585D60"/>
                </a:solidFill>
                <a:latin typeface="Trebuchet MS"/>
                <a:cs typeface="Trebuchet MS"/>
              </a:rPr>
              <a:t>blind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30">
                <a:solidFill>
                  <a:srgbClr val="585D60"/>
                </a:solidFill>
                <a:latin typeface="Trebuchet MS"/>
                <a:cs typeface="Trebuchet MS"/>
              </a:rPr>
              <a:t>individuals,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585D60"/>
                </a:solidFill>
                <a:latin typeface="Trebuchet MS"/>
                <a:cs typeface="Trebuchet MS"/>
              </a:rPr>
              <a:t>your</a:t>
            </a:r>
            <a:r>
              <a:rPr dirty="0" sz="1800" spc="-9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15">
                <a:solidFill>
                  <a:srgbClr val="585D60"/>
                </a:solidFill>
                <a:latin typeface="Trebuchet MS"/>
                <a:cs typeface="Trebuchet MS"/>
              </a:rPr>
              <a:t>charts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10" b="1">
                <a:solidFill>
                  <a:srgbClr val="C2132D"/>
                </a:solidFill>
                <a:latin typeface="Trebuchet MS"/>
                <a:cs typeface="Trebuchet MS"/>
              </a:rPr>
              <a:t>should</a:t>
            </a:r>
            <a:r>
              <a:rPr dirty="0" sz="1800" spc="-95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spc="25">
                <a:solidFill>
                  <a:srgbClr val="585D60"/>
                </a:solidFill>
                <a:latin typeface="Trebuchet MS"/>
                <a:cs typeface="Trebuchet MS"/>
              </a:rPr>
              <a:t>accommodate</a:t>
            </a:r>
            <a:r>
              <a:rPr dirty="0" sz="1800" spc="-9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585D60"/>
                </a:solidFill>
                <a:latin typeface="Trebuchet MS"/>
                <a:cs typeface="Trebuchet MS"/>
              </a:rPr>
              <a:t>for  </a:t>
            </a:r>
            <a:r>
              <a:rPr dirty="0" sz="1800" spc="-10">
                <a:solidFill>
                  <a:srgbClr val="585D60"/>
                </a:solidFill>
                <a:latin typeface="Trebuchet MS"/>
                <a:cs typeface="Trebuchet MS"/>
              </a:rPr>
              <a:t>color-blindness.</a:t>
            </a:r>
            <a:r>
              <a:rPr dirty="0" sz="1800" spc="-10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10" b="1">
                <a:solidFill>
                  <a:srgbClr val="C2132D"/>
                </a:solidFill>
                <a:latin typeface="Trebuchet MS"/>
                <a:cs typeface="Trebuchet MS"/>
              </a:rPr>
              <a:t>How?</a:t>
            </a:r>
            <a:endParaRPr sz="1800">
              <a:latin typeface="Trebuchet MS"/>
              <a:cs typeface="Trebuchet MS"/>
            </a:endParaRPr>
          </a:p>
          <a:p>
            <a:pPr lvl="1" marL="774700" indent="-133985">
              <a:lnSpc>
                <a:spcPct val="100000"/>
              </a:lnSpc>
              <a:spcBef>
                <a:spcPts val="1215"/>
              </a:spcBef>
              <a:buClr>
                <a:srgbClr val="C2132D"/>
              </a:buClr>
              <a:buChar char="•"/>
              <a:tabLst>
                <a:tab pos="774700" algn="l"/>
              </a:tabLst>
            </a:pPr>
            <a:r>
              <a:rPr dirty="0" sz="1800" spc="55">
                <a:solidFill>
                  <a:srgbClr val="585D60"/>
                </a:solidFill>
                <a:latin typeface="Trebuchet MS"/>
                <a:cs typeface="Trebuchet MS"/>
              </a:rPr>
              <a:t>Use </a:t>
            </a:r>
            <a:r>
              <a:rPr dirty="0" sz="1800" spc="-5">
                <a:solidFill>
                  <a:srgbClr val="585D60"/>
                </a:solidFill>
                <a:latin typeface="Trebuchet MS"/>
                <a:cs typeface="Trebuchet MS"/>
              </a:rPr>
              <a:t>color</a:t>
            </a:r>
            <a:r>
              <a:rPr dirty="0" sz="1800" spc="-26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5">
                <a:solidFill>
                  <a:srgbClr val="585D60"/>
                </a:solidFill>
                <a:latin typeface="Trebuchet MS"/>
                <a:cs typeface="Trebuchet MS"/>
              </a:rPr>
              <a:t>sparingly</a:t>
            </a:r>
            <a:endParaRPr sz="1800">
              <a:latin typeface="Trebuchet MS"/>
              <a:cs typeface="Trebuchet MS"/>
            </a:endParaRPr>
          </a:p>
          <a:p>
            <a:pPr lvl="1" marL="774700" indent="-133985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774700" algn="l"/>
              </a:tabLst>
            </a:pPr>
            <a:r>
              <a:rPr dirty="0" sz="1800" spc="55">
                <a:solidFill>
                  <a:srgbClr val="585D60"/>
                </a:solidFill>
                <a:latin typeface="Trebuchet MS"/>
                <a:cs typeface="Trebuchet MS"/>
              </a:rPr>
              <a:t>Use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Trebuchet MS"/>
                <a:cs typeface="Trebuchet MS"/>
              </a:rPr>
              <a:t>color</a:t>
            </a:r>
            <a:r>
              <a:rPr dirty="0" sz="1800" spc="-10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45">
                <a:solidFill>
                  <a:srgbClr val="585D60"/>
                </a:solidFill>
                <a:latin typeface="Trebuchet MS"/>
                <a:cs typeface="Trebuchet MS"/>
              </a:rPr>
              <a:t>friendly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55">
                <a:solidFill>
                  <a:srgbClr val="585D60"/>
                </a:solidFill>
                <a:latin typeface="Trebuchet MS"/>
                <a:cs typeface="Trebuchet MS"/>
              </a:rPr>
              <a:t>palettes,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120">
                <a:solidFill>
                  <a:srgbClr val="585D60"/>
                </a:solidFill>
                <a:latin typeface="Trebuchet MS"/>
                <a:cs typeface="Trebuchet MS"/>
              </a:rPr>
              <a:t>e.g.,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45">
                <a:solidFill>
                  <a:srgbClr val="585D60"/>
                </a:solidFill>
                <a:latin typeface="Trebuchet MS"/>
                <a:cs typeface="Trebuchet MS"/>
              </a:rPr>
              <a:t>see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55">
                <a:solidFill>
                  <a:srgbClr val="83D5D3"/>
                </a:solidFill>
                <a:latin typeface="Trebuchet MS"/>
                <a:cs typeface="Trebuchet MS"/>
                <a:hlinkClick r:id="rId3"/>
              </a:rPr>
              <a:t>https://colorbrewer2.org/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78987" y="6207124"/>
            <a:ext cx="506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45">
                <a:solidFill>
                  <a:srgbClr val="585D60"/>
                </a:solidFill>
                <a:latin typeface="Trebuchet MS"/>
                <a:cs typeface="Trebuchet MS"/>
              </a:rPr>
              <a:t>30 </a:t>
            </a:r>
            <a:r>
              <a:rPr dirty="0" sz="1200" spc="-135">
                <a:solidFill>
                  <a:srgbClr val="585D60"/>
                </a:solidFill>
                <a:latin typeface="Trebuchet MS"/>
                <a:cs typeface="Trebuchet MS"/>
              </a:rPr>
              <a:t>/</a:t>
            </a:r>
            <a:r>
              <a:rPr dirty="0" sz="1200" spc="-26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00" spc="45">
                <a:solidFill>
                  <a:srgbClr val="585D60"/>
                </a:solidFill>
                <a:latin typeface="Trebuchet MS"/>
                <a:cs typeface="Trebuchet MS"/>
              </a:rPr>
              <a:t>34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20700"/>
            <a:ext cx="9490710" cy="6540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-195">
                <a:latin typeface="Trebuchet MS"/>
                <a:cs typeface="Trebuchet MS"/>
              </a:rPr>
              <a:t>Color </a:t>
            </a:r>
            <a:r>
              <a:rPr dirty="0" sz="4100" spc="-330">
                <a:latin typeface="Trebuchet MS"/>
                <a:cs typeface="Trebuchet MS"/>
              </a:rPr>
              <a:t>Brewer: </a:t>
            </a:r>
            <a:r>
              <a:rPr dirty="0" sz="4100" spc="-195">
                <a:latin typeface="Trebuchet MS"/>
                <a:cs typeface="Trebuchet MS"/>
              </a:rPr>
              <a:t>Color </a:t>
            </a:r>
            <a:r>
              <a:rPr dirty="0" sz="4100" spc="-80">
                <a:latin typeface="Trebuchet MS"/>
                <a:cs typeface="Trebuchet MS"/>
              </a:rPr>
              <a:t>Scales </a:t>
            </a:r>
            <a:r>
              <a:rPr dirty="0" sz="4100" spc="-220">
                <a:latin typeface="Trebuchet MS"/>
                <a:cs typeface="Trebuchet MS"/>
              </a:rPr>
              <a:t>and </a:t>
            </a:r>
            <a:r>
              <a:rPr dirty="0" sz="4100" spc="-305">
                <a:latin typeface="Trebuchet MS"/>
                <a:cs typeface="Trebuchet MS"/>
              </a:rPr>
              <a:t>their</a:t>
            </a:r>
            <a:r>
              <a:rPr dirty="0" sz="4100" spc="-775">
                <a:latin typeface="Trebuchet MS"/>
                <a:cs typeface="Trebuchet MS"/>
              </a:rPr>
              <a:t> </a:t>
            </a:r>
            <a:r>
              <a:rPr dirty="0" sz="4100" spc="-204">
                <a:latin typeface="Trebuchet MS"/>
                <a:cs typeface="Trebuchet MS"/>
              </a:rPr>
              <a:t>Selection</a:t>
            </a:r>
            <a:endParaRPr sz="41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4400" y="1533525"/>
            <a:ext cx="9696449" cy="3619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14400" y="6024562"/>
            <a:ext cx="9334500" cy="0"/>
          </a:xfrm>
          <a:custGeom>
            <a:avLst/>
            <a:gdLst/>
            <a:ahLst/>
            <a:cxnLst/>
            <a:rect l="l" t="t" r="r" b="b"/>
            <a:pathLst>
              <a:path w="9334500" h="0">
                <a:moveTo>
                  <a:pt x="0" y="0"/>
                </a:moveTo>
                <a:lnTo>
                  <a:pt x="9334499" y="0"/>
                </a:lnTo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14400" y="6034087"/>
            <a:ext cx="9334500" cy="0"/>
          </a:xfrm>
          <a:custGeom>
            <a:avLst/>
            <a:gdLst/>
            <a:ahLst/>
            <a:cxnLst/>
            <a:rect l="l" t="t" r="r" b="b"/>
            <a:pathLst>
              <a:path w="9334500" h="0">
                <a:moveTo>
                  <a:pt x="0" y="0"/>
                </a:moveTo>
                <a:lnTo>
                  <a:pt x="9334499" y="0"/>
                </a:lnTo>
              </a:path>
            </a:pathLst>
          </a:custGeom>
          <a:ln w="9524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239374" y="6019799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9524" y="19049"/>
                </a:moveTo>
                <a:lnTo>
                  <a:pt x="0" y="19049"/>
                </a:lnTo>
                <a:lnTo>
                  <a:pt x="0" y="9524"/>
                </a:lnTo>
                <a:lnTo>
                  <a:pt x="9524" y="0"/>
                </a:lnTo>
                <a:lnTo>
                  <a:pt x="9524" y="19049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14400" y="6019799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9049"/>
                </a:moveTo>
                <a:lnTo>
                  <a:pt x="0" y="0"/>
                </a:lnTo>
                <a:lnTo>
                  <a:pt x="9524" y="0"/>
                </a:lnTo>
                <a:lnTo>
                  <a:pt x="9524" y="9524"/>
                </a:lnTo>
                <a:lnTo>
                  <a:pt x="0" y="1904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01700" y="6085299"/>
            <a:ext cx="8764905" cy="4083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dirty="0" sz="1250" spc="-20" b="1">
                <a:solidFill>
                  <a:srgbClr val="C2132D"/>
                </a:solidFill>
                <a:latin typeface="Trebuchet MS"/>
                <a:cs typeface="Trebuchet MS"/>
              </a:rPr>
              <a:t>Source:</a:t>
            </a:r>
            <a:r>
              <a:rPr dirty="0" sz="1250" spc="-50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250" spc="-55">
                <a:solidFill>
                  <a:srgbClr val="585D60"/>
                </a:solidFill>
                <a:latin typeface="Trebuchet MS"/>
                <a:cs typeface="Trebuchet MS"/>
              </a:rPr>
              <a:t>Brewer,</a:t>
            </a:r>
            <a:r>
              <a:rPr dirty="0" sz="1250" spc="-5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-5">
                <a:solidFill>
                  <a:srgbClr val="585D60"/>
                </a:solidFill>
                <a:latin typeface="Trebuchet MS"/>
                <a:cs typeface="Trebuchet MS"/>
              </a:rPr>
              <a:t>Cynthia</a:t>
            </a:r>
            <a:r>
              <a:rPr dirty="0" sz="1250" spc="-5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-25">
                <a:solidFill>
                  <a:srgbClr val="585D60"/>
                </a:solidFill>
                <a:latin typeface="Trebuchet MS"/>
                <a:cs typeface="Trebuchet MS"/>
              </a:rPr>
              <a:t>A.</a:t>
            </a:r>
            <a:r>
              <a:rPr dirty="0" sz="1250" spc="-5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-30">
                <a:solidFill>
                  <a:srgbClr val="585D60"/>
                </a:solidFill>
                <a:latin typeface="Trebuchet MS"/>
                <a:cs typeface="Trebuchet MS"/>
              </a:rPr>
              <a:t>“Color</a:t>
            </a:r>
            <a:r>
              <a:rPr dirty="0" sz="1250" spc="-5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45">
                <a:solidFill>
                  <a:srgbClr val="585D60"/>
                </a:solidFill>
                <a:latin typeface="Trebuchet MS"/>
                <a:cs typeface="Trebuchet MS"/>
              </a:rPr>
              <a:t>use</a:t>
            </a:r>
            <a:r>
              <a:rPr dirty="0" sz="1250" spc="-5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5">
                <a:solidFill>
                  <a:srgbClr val="585D60"/>
                </a:solidFill>
                <a:latin typeface="Trebuchet MS"/>
                <a:cs typeface="Trebuchet MS"/>
              </a:rPr>
              <a:t>guidelines</a:t>
            </a:r>
            <a:r>
              <a:rPr dirty="0" sz="1250" spc="-5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-15">
                <a:solidFill>
                  <a:srgbClr val="585D60"/>
                </a:solidFill>
                <a:latin typeface="Trebuchet MS"/>
                <a:cs typeface="Trebuchet MS"/>
              </a:rPr>
              <a:t>for</a:t>
            </a:r>
            <a:r>
              <a:rPr dirty="0" sz="1250" spc="-5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-5">
                <a:solidFill>
                  <a:srgbClr val="585D60"/>
                </a:solidFill>
                <a:latin typeface="Trebuchet MS"/>
                <a:cs typeface="Trebuchet MS"/>
              </a:rPr>
              <a:t>data</a:t>
            </a:r>
            <a:r>
              <a:rPr dirty="0" sz="1250" spc="-5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-15">
                <a:solidFill>
                  <a:srgbClr val="585D60"/>
                </a:solidFill>
                <a:latin typeface="Trebuchet MS"/>
                <a:cs typeface="Trebuchet MS"/>
              </a:rPr>
              <a:t>representation.”Proceedings</a:t>
            </a:r>
            <a:r>
              <a:rPr dirty="0" sz="1250" spc="-5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10">
                <a:solidFill>
                  <a:srgbClr val="585D60"/>
                </a:solidFill>
                <a:latin typeface="Trebuchet MS"/>
                <a:cs typeface="Trebuchet MS"/>
              </a:rPr>
              <a:t>of</a:t>
            </a:r>
            <a:r>
              <a:rPr dirty="0" sz="1250" spc="-5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-30">
                <a:solidFill>
                  <a:srgbClr val="585D60"/>
                </a:solidFill>
                <a:latin typeface="Trebuchet MS"/>
                <a:cs typeface="Trebuchet MS"/>
              </a:rPr>
              <a:t>the</a:t>
            </a:r>
            <a:r>
              <a:rPr dirty="0" sz="1250" spc="-5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10">
                <a:solidFill>
                  <a:srgbClr val="585D60"/>
                </a:solidFill>
                <a:latin typeface="Trebuchet MS"/>
                <a:cs typeface="Trebuchet MS"/>
              </a:rPr>
              <a:t>Section</a:t>
            </a:r>
            <a:r>
              <a:rPr dirty="0" sz="1250" spc="-5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25">
                <a:solidFill>
                  <a:srgbClr val="585D60"/>
                </a:solidFill>
                <a:latin typeface="Trebuchet MS"/>
                <a:cs typeface="Trebuchet MS"/>
              </a:rPr>
              <a:t>on</a:t>
            </a:r>
            <a:r>
              <a:rPr dirty="0" sz="1250" spc="-5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-5">
                <a:solidFill>
                  <a:srgbClr val="585D60"/>
                </a:solidFill>
                <a:latin typeface="Trebuchet MS"/>
                <a:cs typeface="Trebuchet MS"/>
              </a:rPr>
              <a:t>Statistical</a:t>
            </a:r>
            <a:r>
              <a:rPr dirty="0" sz="1250" spc="-5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-15">
                <a:solidFill>
                  <a:srgbClr val="585D60"/>
                </a:solidFill>
                <a:latin typeface="Trebuchet MS"/>
                <a:cs typeface="Trebuchet MS"/>
              </a:rPr>
              <a:t>Graphics,  </a:t>
            </a:r>
            <a:r>
              <a:rPr dirty="0" sz="1250" spc="10">
                <a:solidFill>
                  <a:srgbClr val="585D60"/>
                </a:solidFill>
                <a:latin typeface="Trebuchet MS"/>
                <a:cs typeface="Trebuchet MS"/>
              </a:rPr>
              <a:t>American </a:t>
            </a:r>
            <a:r>
              <a:rPr dirty="0" sz="1250" spc="-5">
                <a:solidFill>
                  <a:srgbClr val="585D60"/>
                </a:solidFill>
                <a:latin typeface="Trebuchet MS"/>
                <a:cs typeface="Trebuchet MS"/>
              </a:rPr>
              <a:t>Statistical </a:t>
            </a:r>
            <a:r>
              <a:rPr dirty="0" sz="1250" spc="15">
                <a:solidFill>
                  <a:srgbClr val="585D60"/>
                </a:solidFill>
                <a:latin typeface="Trebuchet MS"/>
                <a:cs typeface="Trebuchet MS"/>
              </a:rPr>
              <a:t>Association.</a:t>
            </a:r>
            <a:r>
              <a:rPr dirty="0" sz="1250" spc="-2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50" spc="15">
                <a:solidFill>
                  <a:srgbClr val="585D60"/>
                </a:solidFill>
                <a:latin typeface="Trebuchet MS"/>
                <a:cs typeface="Trebuchet MS"/>
              </a:rPr>
              <a:t>1999.</a:t>
            </a:r>
            <a:endParaRPr sz="12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78987" y="6207124"/>
            <a:ext cx="506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45">
                <a:solidFill>
                  <a:srgbClr val="585D60"/>
                </a:solidFill>
                <a:latin typeface="Trebuchet MS"/>
                <a:cs typeface="Trebuchet MS"/>
              </a:rPr>
              <a:t>31 </a:t>
            </a:r>
            <a:r>
              <a:rPr dirty="0" sz="1200" spc="-135">
                <a:solidFill>
                  <a:srgbClr val="585D60"/>
                </a:solidFill>
                <a:latin typeface="Trebuchet MS"/>
                <a:cs typeface="Trebuchet MS"/>
              </a:rPr>
              <a:t>/</a:t>
            </a:r>
            <a:r>
              <a:rPr dirty="0" sz="1200" spc="-26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00" spc="45">
                <a:solidFill>
                  <a:srgbClr val="585D60"/>
                </a:solidFill>
                <a:latin typeface="Trebuchet MS"/>
                <a:cs typeface="Trebuchet MS"/>
              </a:rPr>
              <a:t>34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98136" y="2779776"/>
            <a:ext cx="1746885" cy="1015365"/>
          </a:xfrm>
          <a:prstGeom prst="rect"/>
          <a:solidFill>
            <a:srgbClr val="333333"/>
          </a:solidFill>
        </p:spPr>
        <p:txBody>
          <a:bodyPr wrap="square" lIns="0" tIns="118745" rIns="0" bIns="0" rtlCol="0" vert="horz">
            <a:spAutoFit/>
          </a:bodyPr>
          <a:lstStyle/>
          <a:p>
            <a:pPr marL="226695">
              <a:lnSpc>
                <a:spcPct val="100000"/>
              </a:lnSpc>
              <a:spcBef>
                <a:spcPts val="935"/>
              </a:spcBef>
            </a:pPr>
            <a:r>
              <a:rPr dirty="0" sz="4100" spc="-122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dirty="0" sz="4100" spc="-12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100" spc="-1220">
                <a:solidFill>
                  <a:srgbClr val="000000"/>
                </a:solidFill>
                <a:latin typeface="Trebuchet MS"/>
                <a:cs typeface="Trebuchet MS"/>
              </a:rPr>
              <a:t>e</a:t>
            </a:r>
            <a:r>
              <a:rPr dirty="0" sz="4100" spc="-12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100" spc="-1220">
                <a:solidFill>
                  <a:srgbClr val="000000"/>
                </a:solidFill>
                <a:latin typeface="Trebuchet MS"/>
                <a:cs typeface="Trebuchet MS"/>
              </a:rPr>
              <a:t>c</a:t>
            </a:r>
            <a:r>
              <a:rPr dirty="0" sz="4100" spc="-122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4100" spc="-1220">
                <a:solidFill>
                  <a:srgbClr val="000000"/>
                </a:solidFill>
                <a:latin typeface="Trebuchet MS"/>
                <a:cs typeface="Trebuchet MS"/>
              </a:rPr>
              <a:t>a</a:t>
            </a:r>
            <a:r>
              <a:rPr dirty="0" sz="4100" spc="-122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100" spc="-1220">
                <a:solidFill>
                  <a:srgbClr val="000000"/>
                </a:solidFill>
                <a:latin typeface="Trebuchet MS"/>
                <a:cs typeface="Trebuchet MS"/>
              </a:rPr>
              <a:t>p</a:t>
            </a:r>
            <a:r>
              <a:rPr dirty="0" sz="4100" spc="-122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endParaRPr sz="41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31423" y="5995415"/>
            <a:ext cx="894080" cy="491490"/>
          </a:xfrm>
          <a:custGeom>
            <a:avLst/>
            <a:gdLst/>
            <a:ahLst/>
            <a:cxnLst/>
            <a:rect l="l" t="t" r="r" b="b"/>
            <a:pathLst>
              <a:path w="894079" h="491489">
                <a:moveTo>
                  <a:pt x="0" y="0"/>
                </a:moveTo>
                <a:lnTo>
                  <a:pt x="893825" y="0"/>
                </a:lnTo>
                <a:lnTo>
                  <a:pt x="893825" y="491109"/>
                </a:lnTo>
                <a:lnTo>
                  <a:pt x="0" y="491109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0878987" y="6207124"/>
            <a:ext cx="506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95">
                <a:latin typeface="Trebuchet MS"/>
                <a:cs typeface="Trebuchet MS"/>
              </a:rPr>
              <a:t>3</a:t>
            </a:r>
            <a:r>
              <a:rPr dirty="0" sz="1200" spc="-295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dirty="0" sz="1200" spc="-295">
                <a:latin typeface="Trebuchet MS"/>
                <a:cs typeface="Trebuchet MS"/>
              </a:rPr>
              <a:t>2</a:t>
            </a:r>
            <a:r>
              <a:rPr dirty="0" sz="1200" spc="-295">
                <a:solidFill>
                  <a:srgbClr val="FFFFFF"/>
                </a:solidFill>
                <a:latin typeface="Trebuchet MS"/>
                <a:cs typeface="Trebuchet MS"/>
              </a:rPr>
              <a:t>2 </a:t>
            </a:r>
            <a:r>
              <a:rPr dirty="0" sz="1200" spc="-385">
                <a:latin typeface="Trebuchet MS"/>
                <a:cs typeface="Trebuchet MS"/>
              </a:rPr>
              <a:t>/</a:t>
            </a:r>
            <a:r>
              <a:rPr dirty="0" sz="1200" spc="-385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dirty="0" sz="12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295">
                <a:latin typeface="Trebuchet MS"/>
                <a:cs typeface="Trebuchet MS"/>
              </a:rPr>
              <a:t>3</a:t>
            </a:r>
            <a:r>
              <a:rPr dirty="0" sz="1200" spc="-295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dirty="0" sz="1200" spc="-295">
                <a:latin typeface="Trebuchet MS"/>
                <a:cs typeface="Trebuchet MS"/>
              </a:rPr>
              <a:t>4</a:t>
            </a:r>
            <a:r>
              <a:rPr dirty="0" sz="1200" spc="-295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45"/>
              <a:t>33</a:t>
            </a:fld>
            <a:r>
              <a:rPr dirty="0" spc="45"/>
              <a:t> </a:t>
            </a:r>
            <a:r>
              <a:rPr dirty="0" spc="-135"/>
              <a:t>/</a:t>
            </a:r>
            <a:r>
              <a:rPr dirty="0" spc="-260"/>
              <a:t> </a:t>
            </a:r>
            <a:r>
              <a:rPr dirty="0" spc="45"/>
              <a:t>34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20700"/>
            <a:ext cx="5100955" cy="6540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-210">
                <a:latin typeface="Trebuchet MS"/>
                <a:cs typeface="Trebuchet MS"/>
              </a:rPr>
              <a:t>Summary </a:t>
            </a:r>
            <a:r>
              <a:rPr dirty="0" sz="4100" spc="-170">
                <a:latin typeface="Trebuchet MS"/>
                <a:cs typeface="Trebuchet MS"/>
              </a:rPr>
              <a:t>of </a:t>
            </a:r>
            <a:r>
              <a:rPr dirty="0" sz="4100" spc="-110">
                <a:latin typeface="Trebuchet MS"/>
                <a:cs typeface="Trebuchet MS"/>
              </a:rPr>
              <a:t>Main</a:t>
            </a:r>
            <a:r>
              <a:rPr dirty="0" sz="4100" spc="-570">
                <a:latin typeface="Trebuchet MS"/>
                <a:cs typeface="Trebuchet MS"/>
              </a:rPr>
              <a:t> </a:t>
            </a:r>
            <a:r>
              <a:rPr dirty="0" sz="4100" spc="-135">
                <a:latin typeface="Trebuchet MS"/>
                <a:cs typeface="Trebuchet MS"/>
              </a:rPr>
              <a:t>Points</a:t>
            </a:r>
            <a:endParaRPr sz="41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1530350"/>
            <a:ext cx="9632315" cy="2471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30">
                <a:solidFill>
                  <a:srgbClr val="585D60"/>
                </a:solidFill>
                <a:latin typeface="Trebuchet MS"/>
                <a:cs typeface="Trebuchet MS"/>
              </a:rPr>
              <a:t>By</a:t>
            </a:r>
            <a:r>
              <a:rPr dirty="0" sz="1800" spc="-10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85">
                <a:solidFill>
                  <a:srgbClr val="585D60"/>
                </a:solidFill>
                <a:latin typeface="Trebuchet MS"/>
                <a:cs typeface="Trebuchet MS"/>
              </a:rPr>
              <a:t>now,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5">
                <a:solidFill>
                  <a:srgbClr val="585D60"/>
                </a:solidFill>
                <a:latin typeface="Trebuchet MS"/>
                <a:cs typeface="Trebuchet MS"/>
              </a:rPr>
              <a:t>you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30">
                <a:solidFill>
                  <a:srgbClr val="585D60"/>
                </a:solidFill>
                <a:latin typeface="Trebuchet MS"/>
                <a:cs typeface="Trebuchet MS"/>
              </a:rPr>
              <a:t>should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585D60"/>
                </a:solidFill>
                <a:latin typeface="Trebuchet MS"/>
                <a:cs typeface="Trebuchet MS"/>
              </a:rPr>
              <a:t>be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585D60"/>
                </a:solidFill>
                <a:latin typeface="Trebuchet MS"/>
                <a:cs typeface="Trebuchet MS"/>
              </a:rPr>
              <a:t>able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45">
                <a:solidFill>
                  <a:srgbClr val="585D60"/>
                </a:solidFill>
                <a:latin typeface="Trebuchet MS"/>
                <a:cs typeface="Trebuchet MS"/>
              </a:rPr>
              <a:t>to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35">
                <a:solidFill>
                  <a:srgbClr val="585D60"/>
                </a:solidFill>
                <a:latin typeface="Trebuchet MS"/>
                <a:cs typeface="Trebuchet MS"/>
              </a:rPr>
              <a:t>do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50">
                <a:solidFill>
                  <a:srgbClr val="585D60"/>
                </a:solidFill>
                <a:latin typeface="Trebuchet MS"/>
                <a:cs typeface="Trebuchet MS"/>
              </a:rPr>
              <a:t>the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30">
                <a:solidFill>
                  <a:srgbClr val="585D60"/>
                </a:solidFill>
                <a:latin typeface="Trebuchet MS"/>
                <a:cs typeface="Trebuchet MS"/>
              </a:rPr>
              <a:t>following: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Trebuchet MS"/>
              <a:cs typeface="Trebuchet MS"/>
            </a:endParaRPr>
          </a:p>
          <a:p>
            <a:pPr marL="393700" indent="-133985">
              <a:lnSpc>
                <a:spcPct val="100000"/>
              </a:lnSpc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 spc="-10">
                <a:solidFill>
                  <a:srgbClr val="585D60"/>
                </a:solidFill>
                <a:latin typeface="Trebuchet MS"/>
                <a:cs typeface="Trebuchet MS"/>
              </a:rPr>
              <a:t>Explain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50">
                <a:solidFill>
                  <a:srgbClr val="585D60"/>
                </a:solidFill>
                <a:latin typeface="Trebuchet MS"/>
                <a:cs typeface="Trebuchet MS"/>
              </a:rPr>
              <a:t>the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585D60"/>
                </a:solidFill>
                <a:latin typeface="Trebuchet MS"/>
                <a:cs typeface="Trebuchet MS"/>
              </a:rPr>
              <a:t>concept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10">
                <a:solidFill>
                  <a:srgbClr val="585D60"/>
                </a:solidFill>
                <a:latin typeface="Trebuchet MS"/>
                <a:cs typeface="Trebuchet MS"/>
              </a:rPr>
              <a:t>of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15">
                <a:solidFill>
                  <a:srgbClr val="585D60"/>
                </a:solidFill>
                <a:latin typeface="Trebuchet MS"/>
                <a:cs typeface="Trebuchet MS"/>
              </a:rPr>
              <a:t>"graphical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585D60"/>
                </a:solidFill>
                <a:latin typeface="Trebuchet MS"/>
                <a:cs typeface="Trebuchet MS"/>
              </a:rPr>
              <a:t>excellence"</a:t>
            </a:r>
            <a:endParaRPr sz="1800">
              <a:latin typeface="Trebuchet MS"/>
              <a:cs typeface="Trebuchet MS"/>
            </a:endParaRPr>
          </a:p>
          <a:p>
            <a:pPr marL="393700" indent="-133985">
              <a:lnSpc>
                <a:spcPct val="100000"/>
              </a:lnSpc>
              <a:spcBef>
                <a:spcPts val="1215"/>
              </a:spcBef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 spc="-10">
                <a:solidFill>
                  <a:srgbClr val="585D60"/>
                </a:solidFill>
                <a:latin typeface="Trebuchet MS"/>
                <a:cs typeface="Trebuchet MS"/>
              </a:rPr>
              <a:t>Explain </a:t>
            </a:r>
            <a:r>
              <a:rPr dirty="0" sz="1800" spc="-50">
                <a:solidFill>
                  <a:srgbClr val="585D60"/>
                </a:solidFill>
                <a:latin typeface="Trebuchet MS"/>
                <a:cs typeface="Trebuchet MS"/>
              </a:rPr>
              <a:t>the </a:t>
            </a:r>
            <a:r>
              <a:rPr dirty="0" sz="1800" spc="-35">
                <a:solidFill>
                  <a:srgbClr val="585D60"/>
                </a:solidFill>
                <a:latin typeface="Trebuchet MS"/>
                <a:cs typeface="Trebuchet MS"/>
              </a:rPr>
              <a:t>theory </a:t>
            </a:r>
            <a:r>
              <a:rPr dirty="0" sz="1800" spc="10">
                <a:solidFill>
                  <a:srgbClr val="585D60"/>
                </a:solidFill>
                <a:latin typeface="Trebuchet MS"/>
                <a:cs typeface="Trebuchet MS"/>
              </a:rPr>
              <a:t>of</a:t>
            </a:r>
            <a:r>
              <a:rPr dirty="0" sz="1800" spc="-3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15">
                <a:solidFill>
                  <a:srgbClr val="585D60"/>
                </a:solidFill>
                <a:latin typeface="Trebuchet MS"/>
                <a:cs typeface="Trebuchet MS"/>
              </a:rPr>
              <a:t>data </a:t>
            </a:r>
            <a:r>
              <a:rPr dirty="0" sz="1800" spc="25">
                <a:solidFill>
                  <a:srgbClr val="585D60"/>
                </a:solidFill>
                <a:latin typeface="Trebuchet MS"/>
                <a:cs typeface="Trebuchet MS"/>
              </a:rPr>
              <a:t>graphics</a:t>
            </a:r>
            <a:endParaRPr sz="1800">
              <a:latin typeface="Trebuchet MS"/>
              <a:cs typeface="Trebuchet MS"/>
            </a:endParaRPr>
          </a:p>
          <a:p>
            <a:pPr marL="393700" indent="-133985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 spc="-25">
                <a:solidFill>
                  <a:srgbClr val="585D60"/>
                </a:solidFill>
                <a:latin typeface="Trebuchet MS"/>
                <a:cs typeface="Trebuchet MS"/>
              </a:rPr>
              <a:t>Optimize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10">
                <a:solidFill>
                  <a:srgbClr val="585D60"/>
                </a:solidFill>
                <a:latin typeface="Trebuchet MS"/>
                <a:cs typeface="Trebuchet MS"/>
              </a:rPr>
              <a:t>visual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15">
                <a:solidFill>
                  <a:srgbClr val="585D60"/>
                </a:solidFill>
                <a:latin typeface="Trebuchet MS"/>
                <a:cs typeface="Trebuchet MS"/>
              </a:rPr>
              <a:t>encoding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45">
                <a:solidFill>
                  <a:srgbClr val="585D60"/>
                </a:solidFill>
                <a:latin typeface="Trebuchet MS"/>
                <a:cs typeface="Trebuchet MS"/>
              </a:rPr>
              <a:t>based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35">
                <a:solidFill>
                  <a:srgbClr val="585D60"/>
                </a:solidFill>
                <a:latin typeface="Trebuchet MS"/>
                <a:cs typeface="Trebuchet MS"/>
              </a:rPr>
              <a:t>on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15">
                <a:solidFill>
                  <a:srgbClr val="585D60"/>
                </a:solidFill>
                <a:latin typeface="Trebuchet MS"/>
                <a:cs typeface="Trebuchet MS"/>
              </a:rPr>
              <a:t>data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585D60"/>
                </a:solidFill>
                <a:latin typeface="Trebuchet MS"/>
                <a:cs typeface="Trebuchet MS"/>
              </a:rPr>
              <a:t>types</a:t>
            </a:r>
            <a:endParaRPr sz="1800">
              <a:latin typeface="Trebuchet MS"/>
              <a:cs typeface="Trebuchet MS"/>
            </a:endParaRPr>
          </a:p>
          <a:p>
            <a:pPr marL="393065" marR="5080" indent="-133985">
              <a:lnSpc>
                <a:spcPct val="118100"/>
              </a:lnSpc>
              <a:spcBef>
                <a:spcPts val="825"/>
              </a:spcBef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>
                <a:solidFill>
                  <a:srgbClr val="585D60"/>
                </a:solidFill>
                <a:latin typeface="Trebuchet MS"/>
                <a:cs typeface="Trebuchet MS"/>
              </a:rPr>
              <a:t>Understand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Trebuchet MS"/>
                <a:cs typeface="Trebuchet MS"/>
              </a:rPr>
              <a:t>why</a:t>
            </a:r>
            <a:r>
              <a:rPr dirty="0" sz="1800" spc="-9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Trebuchet MS"/>
                <a:cs typeface="Trebuchet MS"/>
              </a:rPr>
              <a:t>color</a:t>
            </a:r>
            <a:r>
              <a:rPr dirty="0" sz="1800" spc="-9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30">
                <a:solidFill>
                  <a:srgbClr val="585D60"/>
                </a:solidFill>
                <a:latin typeface="Trebuchet MS"/>
                <a:cs typeface="Trebuchet MS"/>
              </a:rPr>
              <a:t>should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585D60"/>
                </a:solidFill>
                <a:latin typeface="Trebuchet MS"/>
                <a:cs typeface="Trebuchet MS"/>
              </a:rPr>
              <a:t>be</a:t>
            </a:r>
            <a:r>
              <a:rPr dirty="0" sz="1800" spc="-9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45">
                <a:solidFill>
                  <a:srgbClr val="585D60"/>
                </a:solidFill>
                <a:latin typeface="Trebuchet MS"/>
                <a:cs typeface="Trebuchet MS"/>
              </a:rPr>
              <a:t>used</a:t>
            </a:r>
            <a:r>
              <a:rPr dirty="0" sz="1800" spc="-9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5">
                <a:solidFill>
                  <a:srgbClr val="585D60"/>
                </a:solidFill>
                <a:latin typeface="Trebuchet MS"/>
                <a:cs typeface="Trebuchet MS"/>
              </a:rPr>
              <a:t>sparingly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15">
                <a:solidFill>
                  <a:srgbClr val="585D60"/>
                </a:solidFill>
                <a:latin typeface="Trebuchet MS"/>
                <a:cs typeface="Trebuchet MS"/>
              </a:rPr>
              <a:t>and</a:t>
            </a:r>
            <a:r>
              <a:rPr dirty="0" sz="1800" spc="-9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25">
                <a:solidFill>
                  <a:srgbClr val="585D60"/>
                </a:solidFill>
                <a:latin typeface="Trebuchet MS"/>
                <a:cs typeface="Trebuchet MS"/>
              </a:rPr>
              <a:t>how</a:t>
            </a:r>
            <a:r>
              <a:rPr dirty="0" sz="1800" spc="-9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45">
                <a:solidFill>
                  <a:srgbClr val="585D60"/>
                </a:solidFill>
                <a:latin typeface="Trebuchet MS"/>
                <a:cs typeface="Trebuchet MS"/>
              </a:rPr>
              <a:t>to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Trebuchet MS"/>
                <a:cs typeface="Trebuchet MS"/>
              </a:rPr>
              <a:t>select</a:t>
            </a:r>
            <a:r>
              <a:rPr dirty="0" sz="1800" spc="-9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30">
                <a:solidFill>
                  <a:srgbClr val="585D60"/>
                </a:solidFill>
                <a:latin typeface="Trebuchet MS"/>
                <a:cs typeface="Trebuchet MS"/>
              </a:rPr>
              <a:t>appropriate</a:t>
            </a:r>
            <a:r>
              <a:rPr dirty="0" sz="1800" spc="-9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30">
                <a:solidFill>
                  <a:srgbClr val="585D60"/>
                </a:solidFill>
                <a:latin typeface="Trebuchet MS"/>
                <a:cs typeface="Trebuchet MS"/>
              </a:rPr>
              <a:t>colors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585D60"/>
                </a:solidFill>
                <a:latin typeface="Trebuchet MS"/>
                <a:cs typeface="Trebuchet MS"/>
              </a:rPr>
              <a:t>(when  </a:t>
            </a:r>
            <a:r>
              <a:rPr dirty="0" sz="1800" spc="-5">
                <a:solidFill>
                  <a:srgbClr val="585D60"/>
                </a:solidFill>
                <a:latin typeface="Trebuchet MS"/>
                <a:cs typeface="Trebuchet MS"/>
              </a:rPr>
              <a:t>color </a:t>
            </a:r>
            <a:r>
              <a:rPr dirty="0" sz="1800" spc="60">
                <a:solidFill>
                  <a:srgbClr val="585D60"/>
                </a:solidFill>
                <a:latin typeface="Trebuchet MS"/>
                <a:cs typeface="Trebuchet MS"/>
              </a:rPr>
              <a:t>is </a:t>
            </a:r>
            <a:r>
              <a:rPr dirty="0" sz="1800" spc="30">
                <a:solidFill>
                  <a:srgbClr val="585D60"/>
                </a:solidFill>
                <a:latin typeface="Trebuchet MS"/>
                <a:cs typeface="Trebuchet MS"/>
              </a:rPr>
              <a:t>a</a:t>
            </a:r>
            <a:r>
              <a:rPr dirty="0" sz="1800" spc="-36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25">
                <a:solidFill>
                  <a:srgbClr val="585D60"/>
                </a:solidFill>
                <a:latin typeface="Trebuchet MS"/>
                <a:cs typeface="Trebuchet MS"/>
              </a:rPr>
              <a:t>must)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45"/>
              <a:t>33</a:t>
            </a:fld>
            <a:r>
              <a:rPr dirty="0" spc="45"/>
              <a:t> </a:t>
            </a:r>
            <a:r>
              <a:rPr dirty="0" spc="-135"/>
              <a:t>/</a:t>
            </a:r>
            <a:r>
              <a:rPr dirty="0" spc="-260"/>
              <a:t> </a:t>
            </a:r>
            <a:r>
              <a:rPr dirty="0" spc="45"/>
              <a:t>34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20700"/>
            <a:ext cx="6625590" cy="6540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-125">
                <a:latin typeface="Trebuchet MS"/>
                <a:cs typeface="Trebuchet MS"/>
              </a:rPr>
              <a:t>Things </a:t>
            </a:r>
            <a:r>
              <a:rPr dirty="0" sz="4100" spc="-290">
                <a:latin typeface="Trebuchet MS"/>
                <a:cs typeface="Trebuchet MS"/>
              </a:rPr>
              <a:t>to </a:t>
            </a:r>
            <a:r>
              <a:rPr dirty="0" sz="4100" spc="-145">
                <a:latin typeface="Trebuchet MS"/>
                <a:cs typeface="Trebuchet MS"/>
              </a:rPr>
              <a:t>Do </a:t>
            </a:r>
            <a:r>
              <a:rPr dirty="0" sz="4100" spc="-210">
                <a:latin typeface="Trebuchet MS"/>
                <a:cs typeface="Trebuchet MS"/>
              </a:rPr>
              <a:t>Prior </a:t>
            </a:r>
            <a:r>
              <a:rPr dirty="0" sz="4100" spc="-290">
                <a:latin typeface="Trebuchet MS"/>
                <a:cs typeface="Trebuchet MS"/>
              </a:rPr>
              <a:t>to </a:t>
            </a:r>
            <a:r>
              <a:rPr dirty="0" sz="4100" spc="-254">
                <a:latin typeface="Trebuchet MS"/>
                <a:cs typeface="Trebuchet MS"/>
              </a:rPr>
              <a:t>Next</a:t>
            </a:r>
            <a:r>
              <a:rPr dirty="0" sz="4100" spc="-730">
                <a:latin typeface="Trebuchet MS"/>
                <a:cs typeface="Trebuchet MS"/>
              </a:rPr>
              <a:t> </a:t>
            </a:r>
            <a:r>
              <a:rPr dirty="0" sz="4100" spc="-25">
                <a:latin typeface="Trebuchet MS"/>
                <a:cs typeface="Trebuchet MS"/>
              </a:rPr>
              <a:t>Class</a:t>
            </a:r>
            <a:endParaRPr sz="41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1530350"/>
            <a:ext cx="9520555" cy="28809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35">
                <a:solidFill>
                  <a:srgbClr val="585D60"/>
                </a:solidFill>
                <a:latin typeface="Trebuchet MS"/>
                <a:cs typeface="Trebuchet MS"/>
              </a:rPr>
              <a:t>Please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80">
                <a:solidFill>
                  <a:srgbClr val="585D60"/>
                </a:solidFill>
                <a:latin typeface="Trebuchet MS"/>
                <a:cs typeface="Trebuchet MS"/>
              </a:rPr>
              <a:t>go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585D60"/>
                </a:solidFill>
                <a:latin typeface="Trebuchet MS"/>
                <a:cs typeface="Trebuchet MS"/>
              </a:rPr>
              <a:t>through</a:t>
            </a:r>
            <a:r>
              <a:rPr dirty="0" sz="1800" spc="-9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50">
                <a:solidFill>
                  <a:srgbClr val="585D60"/>
                </a:solidFill>
                <a:latin typeface="Trebuchet MS"/>
                <a:cs typeface="Trebuchet MS"/>
              </a:rPr>
              <a:t>the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585D60"/>
                </a:solidFill>
                <a:latin typeface="Trebuchet MS"/>
                <a:cs typeface="Trebuchet MS"/>
              </a:rPr>
              <a:t>following</a:t>
            </a:r>
            <a:r>
              <a:rPr dirty="0" sz="1800" spc="-9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585D60"/>
                </a:solidFill>
                <a:latin typeface="Trebuchet MS"/>
                <a:cs typeface="Trebuchet MS"/>
              </a:rPr>
              <a:t>two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Trebuchet MS"/>
                <a:cs typeface="Trebuchet MS"/>
              </a:rPr>
              <a:t>supplementary</a:t>
            </a:r>
            <a:r>
              <a:rPr dirty="0" sz="1800" spc="-9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15">
                <a:solidFill>
                  <a:srgbClr val="585D60"/>
                </a:solidFill>
                <a:latin typeface="Trebuchet MS"/>
                <a:cs typeface="Trebuchet MS"/>
              </a:rPr>
              <a:t>readings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15">
                <a:solidFill>
                  <a:srgbClr val="585D60"/>
                </a:solidFill>
                <a:latin typeface="Trebuchet MS"/>
                <a:cs typeface="Trebuchet MS"/>
              </a:rPr>
              <a:t>and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585D60"/>
                </a:solidFill>
                <a:latin typeface="Trebuchet MS"/>
                <a:cs typeface="Trebuchet MS"/>
              </a:rPr>
              <a:t>complete</a:t>
            </a:r>
            <a:r>
              <a:rPr dirty="0" sz="1800" spc="-9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40">
                <a:solidFill>
                  <a:srgbClr val="83D5D3"/>
                </a:solidFill>
                <a:latin typeface="Trebuchet MS"/>
                <a:cs typeface="Trebuchet MS"/>
                <a:hlinkClick r:id="rId2"/>
              </a:rPr>
              <a:t>assignment</a:t>
            </a:r>
            <a:r>
              <a:rPr dirty="0" sz="1800" spc="-95">
                <a:solidFill>
                  <a:srgbClr val="83D5D3"/>
                </a:solidFill>
                <a:latin typeface="Trebuchet MS"/>
                <a:cs typeface="Trebuchet MS"/>
                <a:hlinkClick r:id="rId2"/>
              </a:rPr>
              <a:t> </a:t>
            </a:r>
            <a:r>
              <a:rPr dirty="0" sz="1800" spc="-20">
                <a:solidFill>
                  <a:srgbClr val="83D5D3"/>
                </a:solidFill>
                <a:latin typeface="Trebuchet MS"/>
                <a:cs typeface="Trebuchet MS"/>
                <a:hlinkClick r:id="rId2"/>
              </a:rPr>
              <a:t>08</a:t>
            </a:r>
            <a:r>
              <a:rPr dirty="0" sz="1800" spc="-20">
                <a:solidFill>
                  <a:srgbClr val="585D60"/>
                </a:solidFill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  <a:p>
            <a:pPr marL="393065" marR="549275" indent="-133985">
              <a:lnSpc>
                <a:spcPct val="116300"/>
              </a:lnSpc>
              <a:spcBef>
                <a:spcPts val="1835"/>
              </a:spcBef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>
                <a:solidFill>
                  <a:srgbClr val="83D5D3"/>
                </a:solidFill>
                <a:latin typeface="Trebuchet MS"/>
                <a:cs typeface="Trebuchet MS"/>
                <a:hlinkClick r:id="rId3"/>
              </a:rPr>
              <a:t>The</a:t>
            </a:r>
            <a:r>
              <a:rPr dirty="0" sz="1800" spc="-95">
                <a:solidFill>
                  <a:srgbClr val="83D5D3"/>
                </a:solidFill>
                <a:latin typeface="Trebuchet MS"/>
                <a:cs typeface="Trebuchet MS"/>
                <a:hlinkClick r:id="rId3"/>
              </a:rPr>
              <a:t> </a:t>
            </a:r>
            <a:r>
              <a:rPr dirty="0" sz="1800" spc="-15">
                <a:solidFill>
                  <a:srgbClr val="83D5D3"/>
                </a:solidFill>
                <a:latin typeface="Trebuchet MS"/>
                <a:cs typeface="Trebuchet MS"/>
                <a:hlinkClick r:id="rId3"/>
              </a:rPr>
              <a:t>Lie</a:t>
            </a:r>
            <a:r>
              <a:rPr dirty="0" sz="1800" spc="-95">
                <a:solidFill>
                  <a:srgbClr val="83D5D3"/>
                </a:solidFill>
                <a:latin typeface="Trebuchet MS"/>
                <a:cs typeface="Trebuchet MS"/>
                <a:hlinkClick r:id="rId3"/>
              </a:rPr>
              <a:t> </a:t>
            </a:r>
            <a:r>
              <a:rPr dirty="0" sz="1800" spc="-15">
                <a:solidFill>
                  <a:srgbClr val="83D5D3"/>
                </a:solidFill>
                <a:latin typeface="Trebuchet MS"/>
                <a:cs typeface="Trebuchet MS"/>
                <a:hlinkClick r:id="rId3"/>
              </a:rPr>
              <a:t>Factor</a:t>
            </a:r>
            <a:r>
              <a:rPr dirty="0" sz="1800" spc="-95">
                <a:solidFill>
                  <a:srgbClr val="83D5D3"/>
                </a:solidFill>
                <a:latin typeface="Trebuchet MS"/>
                <a:cs typeface="Trebuchet MS"/>
                <a:hlinkClick r:id="rId3"/>
              </a:rPr>
              <a:t> </a:t>
            </a:r>
            <a:r>
              <a:rPr dirty="0" sz="1800" spc="15">
                <a:solidFill>
                  <a:srgbClr val="83D5D3"/>
                </a:solidFill>
                <a:latin typeface="Trebuchet MS"/>
                <a:cs typeface="Trebuchet MS"/>
                <a:hlinkClick r:id="rId3"/>
              </a:rPr>
              <a:t>and</a:t>
            </a:r>
            <a:r>
              <a:rPr dirty="0" sz="1800" spc="-95">
                <a:solidFill>
                  <a:srgbClr val="83D5D3"/>
                </a:solidFill>
                <a:latin typeface="Trebuchet MS"/>
                <a:cs typeface="Trebuchet MS"/>
                <a:hlinkClick r:id="rId3"/>
              </a:rPr>
              <a:t> </a:t>
            </a:r>
            <a:r>
              <a:rPr dirty="0" sz="1800" spc="-50">
                <a:solidFill>
                  <a:srgbClr val="83D5D3"/>
                </a:solidFill>
                <a:latin typeface="Trebuchet MS"/>
                <a:cs typeface="Trebuchet MS"/>
                <a:hlinkClick r:id="rId3"/>
              </a:rPr>
              <a:t>the</a:t>
            </a:r>
            <a:r>
              <a:rPr dirty="0" sz="1800" spc="-95">
                <a:solidFill>
                  <a:srgbClr val="83D5D3"/>
                </a:solidFill>
                <a:latin typeface="Trebuchet MS"/>
                <a:cs typeface="Trebuchet MS"/>
                <a:hlinkClick r:id="rId3"/>
              </a:rPr>
              <a:t> </a:t>
            </a:r>
            <a:r>
              <a:rPr dirty="0" sz="1800" spc="15">
                <a:solidFill>
                  <a:srgbClr val="83D5D3"/>
                </a:solidFill>
                <a:latin typeface="Trebuchet MS"/>
                <a:cs typeface="Trebuchet MS"/>
                <a:hlinkClick r:id="rId3"/>
              </a:rPr>
              <a:t>Baseline</a:t>
            </a:r>
            <a:r>
              <a:rPr dirty="0" sz="1800" spc="-90">
                <a:solidFill>
                  <a:srgbClr val="83D5D3"/>
                </a:solidFill>
                <a:latin typeface="Trebuchet MS"/>
                <a:cs typeface="Trebuchet MS"/>
                <a:hlinkClick r:id="rId3"/>
              </a:rPr>
              <a:t> </a:t>
            </a:r>
            <a:r>
              <a:rPr dirty="0" sz="1800" spc="-25">
                <a:solidFill>
                  <a:srgbClr val="83D5D3"/>
                </a:solidFill>
                <a:latin typeface="Trebuchet MS"/>
                <a:cs typeface="Trebuchet MS"/>
                <a:hlinkClick r:id="rId3"/>
              </a:rPr>
              <a:t>Paradox</a:t>
            </a:r>
            <a:r>
              <a:rPr dirty="0" sz="1800" spc="-25">
                <a:solidFill>
                  <a:srgbClr val="585D60"/>
                </a:solidFill>
                <a:latin typeface="Trebuchet MS"/>
                <a:cs typeface="Trebuchet MS"/>
              </a:rPr>
              <a:t>;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585D60"/>
                </a:solidFill>
                <a:latin typeface="Trebuchet MS"/>
                <a:cs typeface="Trebuchet MS"/>
              </a:rPr>
              <a:t>especially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Trebuchet MS"/>
                <a:cs typeface="Trebuchet MS"/>
              </a:rPr>
              <a:t>noting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585D60"/>
                </a:solidFill>
                <a:latin typeface="Trebuchet MS"/>
                <a:cs typeface="Trebuchet MS"/>
              </a:rPr>
              <a:t>what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50">
                <a:solidFill>
                  <a:srgbClr val="585D60"/>
                </a:solidFill>
                <a:latin typeface="Trebuchet MS"/>
                <a:cs typeface="Trebuchet MS"/>
              </a:rPr>
              <a:t>the</a:t>
            </a:r>
            <a:r>
              <a:rPr dirty="0" sz="1800" spc="-9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10">
                <a:solidFill>
                  <a:srgbClr val="585D60"/>
                </a:solidFill>
                <a:latin typeface="Trebuchet MS"/>
                <a:cs typeface="Trebuchet MS"/>
              </a:rPr>
              <a:t>authors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25">
                <a:solidFill>
                  <a:srgbClr val="585D60"/>
                </a:solidFill>
                <a:latin typeface="Trebuchet MS"/>
                <a:cs typeface="Trebuchet MS"/>
              </a:rPr>
              <a:t>mean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585D60"/>
                </a:solidFill>
                <a:latin typeface="Trebuchet MS"/>
                <a:cs typeface="Trebuchet MS"/>
              </a:rPr>
              <a:t>by  </a:t>
            </a:r>
            <a:r>
              <a:rPr dirty="0" sz="1800" spc="-30">
                <a:solidFill>
                  <a:srgbClr val="585D60"/>
                </a:solidFill>
                <a:latin typeface="Trebuchet MS"/>
                <a:cs typeface="Trebuchet MS"/>
              </a:rPr>
              <a:t>"baseline", </a:t>
            </a:r>
            <a:r>
              <a:rPr dirty="0" sz="1800" spc="25">
                <a:solidFill>
                  <a:srgbClr val="585D60"/>
                </a:solidFill>
                <a:latin typeface="Trebuchet MS"/>
                <a:cs typeface="Trebuchet MS"/>
              </a:rPr>
              <a:t>how </a:t>
            </a:r>
            <a:r>
              <a:rPr dirty="0" sz="1800" spc="-50">
                <a:solidFill>
                  <a:srgbClr val="585D60"/>
                </a:solidFill>
                <a:latin typeface="Trebuchet MS"/>
                <a:cs typeface="Trebuchet MS"/>
              </a:rPr>
              <a:t>the </a:t>
            </a:r>
            <a:r>
              <a:rPr dirty="0" sz="1800" spc="-70">
                <a:solidFill>
                  <a:srgbClr val="585D60"/>
                </a:solidFill>
                <a:latin typeface="Trebuchet MS"/>
                <a:cs typeface="Trebuchet MS"/>
              </a:rPr>
              <a:t>lie </a:t>
            </a:r>
            <a:r>
              <a:rPr dirty="0" sz="1800" spc="-25">
                <a:solidFill>
                  <a:srgbClr val="585D60"/>
                </a:solidFill>
                <a:latin typeface="Trebuchet MS"/>
                <a:cs typeface="Trebuchet MS"/>
              </a:rPr>
              <a:t>factor </a:t>
            </a:r>
            <a:r>
              <a:rPr dirty="0" sz="1800" spc="20">
                <a:solidFill>
                  <a:srgbClr val="585D60"/>
                </a:solidFill>
                <a:latin typeface="Trebuchet MS"/>
                <a:cs typeface="Trebuchet MS"/>
              </a:rPr>
              <a:t>may </a:t>
            </a:r>
            <a:r>
              <a:rPr dirty="0" sz="1800" spc="-10">
                <a:solidFill>
                  <a:srgbClr val="585D60"/>
                </a:solidFill>
                <a:latin typeface="Trebuchet MS"/>
                <a:cs typeface="Trebuchet MS"/>
              </a:rPr>
              <a:t>be </a:t>
            </a:r>
            <a:r>
              <a:rPr dirty="0" sz="1800" spc="-5">
                <a:solidFill>
                  <a:srgbClr val="585D60"/>
                </a:solidFill>
                <a:latin typeface="Trebuchet MS"/>
                <a:cs typeface="Trebuchet MS"/>
              </a:rPr>
              <a:t>ignored </a:t>
            </a:r>
            <a:r>
              <a:rPr dirty="0" sz="1800" spc="-35">
                <a:solidFill>
                  <a:srgbClr val="585D60"/>
                </a:solidFill>
                <a:latin typeface="Trebuchet MS"/>
                <a:cs typeface="Trebuchet MS"/>
              </a:rPr>
              <a:t>in </a:t>
            </a:r>
            <a:r>
              <a:rPr dirty="0" sz="1800" spc="-15">
                <a:solidFill>
                  <a:srgbClr val="585D60"/>
                </a:solidFill>
                <a:latin typeface="Trebuchet MS"/>
                <a:cs typeface="Trebuchet MS"/>
              </a:rPr>
              <a:t>time-series </a:t>
            </a:r>
            <a:r>
              <a:rPr dirty="0" sz="1800" spc="-25">
                <a:solidFill>
                  <a:srgbClr val="585D60"/>
                </a:solidFill>
                <a:latin typeface="Trebuchet MS"/>
                <a:cs typeface="Trebuchet MS"/>
              </a:rPr>
              <a:t>applications, </a:t>
            </a:r>
            <a:r>
              <a:rPr dirty="0" sz="1800" spc="-30">
                <a:solidFill>
                  <a:srgbClr val="585D60"/>
                </a:solidFill>
                <a:latin typeface="Trebuchet MS"/>
                <a:cs typeface="Trebuchet MS"/>
              </a:rPr>
              <a:t>and/or </a:t>
            </a:r>
            <a:r>
              <a:rPr dirty="0" sz="1800" spc="-35">
                <a:solidFill>
                  <a:srgbClr val="585D60"/>
                </a:solidFill>
                <a:latin typeface="Trebuchet MS"/>
                <a:cs typeface="Trebuchet MS"/>
              </a:rPr>
              <a:t>in  </a:t>
            </a:r>
            <a:r>
              <a:rPr dirty="0" sz="1800">
                <a:solidFill>
                  <a:srgbClr val="585D60"/>
                </a:solidFill>
                <a:latin typeface="Trebuchet MS"/>
                <a:cs typeface="Trebuchet MS"/>
              </a:rPr>
              <a:t>applications </a:t>
            </a:r>
            <a:r>
              <a:rPr dirty="0" sz="1800" spc="-10">
                <a:solidFill>
                  <a:srgbClr val="585D60"/>
                </a:solidFill>
                <a:latin typeface="Trebuchet MS"/>
                <a:cs typeface="Trebuchet MS"/>
              </a:rPr>
              <a:t>involving </a:t>
            </a:r>
            <a:r>
              <a:rPr dirty="0" sz="1800" spc="30">
                <a:solidFill>
                  <a:srgbClr val="585D60"/>
                </a:solidFill>
                <a:latin typeface="Trebuchet MS"/>
                <a:cs typeface="Trebuchet MS"/>
              </a:rPr>
              <a:t>a</a:t>
            </a:r>
            <a:r>
              <a:rPr dirty="0" sz="1800" spc="-34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55">
                <a:solidFill>
                  <a:srgbClr val="585D60"/>
                </a:solidFill>
                <a:latin typeface="Trebuchet MS"/>
                <a:cs typeface="Trebuchet MS"/>
              </a:rPr>
              <a:t>"ratio" </a:t>
            </a:r>
            <a:r>
              <a:rPr dirty="0" sz="1800" spc="-5">
                <a:solidFill>
                  <a:srgbClr val="585D60"/>
                </a:solidFill>
                <a:latin typeface="Trebuchet MS"/>
                <a:cs typeface="Trebuchet MS"/>
              </a:rPr>
              <a:t>scale.</a:t>
            </a:r>
            <a:endParaRPr sz="1800">
              <a:latin typeface="Trebuchet MS"/>
              <a:cs typeface="Trebuchet MS"/>
            </a:endParaRPr>
          </a:p>
          <a:p>
            <a:pPr marL="393065" marR="5080" indent="-133985">
              <a:lnSpc>
                <a:spcPct val="116900"/>
              </a:lnSpc>
              <a:spcBef>
                <a:spcPts val="850"/>
              </a:spcBef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 spc="5">
                <a:solidFill>
                  <a:srgbClr val="83D5D3"/>
                </a:solidFill>
                <a:latin typeface="Trebuchet MS"/>
                <a:cs typeface="Trebuchet MS"/>
                <a:hlinkClick r:id="rId4"/>
              </a:rPr>
              <a:t>Useful </a:t>
            </a:r>
            <a:r>
              <a:rPr dirty="0" sz="1800" spc="-5">
                <a:solidFill>
                  <a:srgbClr val="83D5D3"/>
                </a:solidFill>
                <a:latin typeface="Trebuchet MS"/>
                <a:cs typeface="Trebuchet MS"/>
                <a:hlinkClick r:id="rId4"/>
              </a:rPr>
              <a:t>junk? </a:t>
            </a:r>
            <a:r>
              <a:rPr dirty="0" sz="1800">
                <a:solidFill>
                  <a:srgbClr val="83D5D3"/>
                </a:solidFill>
                <a:latin typeface="Trebuchet MS"/>
                <a:cs typeface="Trebuchet MS"/>
                <a:hlinkClick r:id="rId4"/>
              </a:rPr>
              <a:t>The </a:t>
            </a:r>
            <a:r>
              <a:rPr dirty="0" sz="1800" spc="-5">
                <a:solidFill>
                  <a:srgbClr val="83D5D3"/>
                </a:solidFill>
                <a:latin typeface="Trebuchet MS"/>
                <a:cs typeface="Trebuchet MS"/>
                <a:hlinkClick r:id="rId4"/>
              </a:rPr>
              <a:t>effects </a:t>
            </a:r>
            <a:r>
              <a:rPr dirty="0" sz="1800" spc="10">
                <a:solidFill>
                  <a:srgbClr val="83D5D3"/>
                </a:solidFill>
                <a:latin typeface="Trebuchet MS"/>
                <a:cs typeface="Trebuchet MS"/>
                <a:hlinkClick r:id="rId4"/>
              </a:rPr>
              <a:t>of visual </a:t>
            </a:r>
            <a:r>
              <a:rPr dirty="0" sz="1800" spc="-10">
                <a:solidFill>
                  <a:srgbClr val="83D5D3"/>
                </a:solidFill>
                <a:latin typeface="Trebuchet MS"/>
                <a:cs typeface="Trebuchet MS"/>
                <a:hlinkClick r:id="rId4"/>
              </a:rPr>
              <a:t>embellishment </a:t>
            </a:r>
            <a:r>
              <a:rPr dirty="0" sz="1800" spc="35">
                <a:solidFill>
                  <a:srgbClr val="83D5D3"/>
                </a:solidFill>
                <a:latin typeface="Trebuchet MS"/>
                <a:cs typeface="Trebuchet MS"/>
                <a:hlinkClick r:id="rId4"/>
              </a:rPr>
              <a:t>on </a:t>
            </a:r>
            <a:r>
              <a:rPr dirty="0" sz="1800" spc="15">
                <a:solidFill>
                  <a:srgbClr val="83D5D3"/>
                </a:solidFill>
                <a:latin typeface="Trebuchet MS"/>
                <a:cs typeface="Trebuchet MS"/>
                <a:hlinkClick r:id="rId4"/>
              </a:rPr>
              <a:t>comprehension and </a:t>
            </a:r>
            <a:r>
              <a:rPr dirty="0" sz="1800" spc="-25">
                <a:solidFill>
                  <a:srgbClr val="83D5D3"/>
                </a:solidFill>
                <a:latin typeface="Trebuchet MS"/>
                <a:cs typeface="Trebuchet MS"/>
                <a:hlinkClick r:id="rId4"/>
              </a:rPr>
              <a:t>memorability </a:t>
            </a:r>
            <a:r>
              <a:rPr dirty="0" sz="1800" spc="10">
                <a:solidFill>
                  <a:srgbClr val="83D5D3"/>
                </a:solidFill>
                <a:latin typeface="Trebuchet MS"/>
                <a:cs typeface="Trebuchet MS"/>
                <a:hlinkClick r:id="rId4"/>
              </a:rPr>
              <a:t>of </a:t>
            </a:r>
            <a:r>
              <a:rPr dirty="0" sz="1800" spc="10">
                <a:solidFill>
                  <a:srgbClr val="83D5D3"/>
                </a:solidFill>
                <a:latin typeface="Trebuchet MS"/>
                <a:cs typeface="Trebuchet MS"/>
                <a:hlinkClick r:id="rId4"/>
              </a:rPr>
              <a:t> </a:t>
            </a:r>
            <a:r>
              <a:rPr dirty="0" sz="1800" spc="-30">
                <a:solidFill>
                  <a:srgbClr val="83D5D3"/>
                </a:solidFill>
                <a:latin typeface="Trebuchet MS"/>
                <a:cs typeface="Trebuchet MS"/>
                <a:hlinkClick r:id="rId4"/>
              </a:rPr>
              <a:t>charts</a:t>
            </a:r>
            <a:r>
              <a:rPr dirty="0" sz="1800" spc="-30">
                <a:solidFill>
                  <a:srgbClr val="585D60"/>
                </a:solidFill>
                <a:latin typeface="Trebuchet MS"/>
                <a:cs typeface="Trebuchet MS"/>
              </a:rPr>
              <a:t>,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585D60"/>
                </a:solidFill>
                <a:latin typeface="Trebuchet MS"/>
                <a:cs typeface="Trebuchet MS"/>
              </a:rPr>
              <a:t>which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15">
                <a:solidFill>
                  <a:srgbClr val="585D60"/>
                </a:solidFill>
                <a:latin typeface="Trebuchet MS"/>
                <a:cs typeface="Trebuchet MS"/>
              </a:rPr>
              <a:t>presents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20">
                <a:solidFill>
                  <a:srgbClr val="585D60"/>
                </a:solidFill>
                <a:latin typeface="Trebuchet MS"/>
                <a:cs typeface="Trebuchet MS"/>
              </a:rPr>
              <a:t>an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30">
                <a:solidFill>
                  <a:srgbClr val="585D60"/>
                </a:solidFill>
                <a:latin typeface="Trebuchet MS"/>
                <a:cs typeface="Trebuchet MS"/>
              </a:rPr>
              <a:t>experimental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585D60"/>
                </a:solidFill>
                <a:latin typeface="Trebuchet MS"/>
                <a:cs typeface="Trebuchet MS"/>
              </a:rPr>
              <a:t>counter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25">
                <a:solidFill>
                  <a:srgbClr val="585D60"/>
                </a:solidFill>
                <a:latin typeface="Trebuchet MS"/>
                <a:cs typeface="Trebuchet MS"/>
              </a:rPr>
              <a:t>against</a:t>
            </a:r>
            <a:r>
              <a:rPr dirty="0" sz="1800" spc="-13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15">
                <a:solidFill>
                  <a:srgbClr val="585D60"/>
                </a:solidFill>
                <a:latin typeface="Trebuchet MS"/>
                <a:cs typeface="Trebuchet MS"/>
              </a:rPr>
              <a:t>Tufte's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Trebuchet MS"/>
                <a:cs typeface="Trebuchet MS"/>
              </a:rPr>
              <a:t>argument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585D60"/>
                </a:solidFill>
                <a:latin typeface="Trebuchet MS"/>
                <a:cs typeface="Trebuchet MS"/>
              </a:rPr>
              <a:t>for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15">
                <a:solidFill>
                  <a:srgbClr val="585D60"/>
                </a:solidFill>
                <a:latin typeface="Trebuchet MS"/>
                <a:cs typeface="Trebuchet MS"/>
              </a:rPr>
              <a:t>simplicity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30">
                <a:solidFill>
                  <a:srgbClr val="585D60"/>
                </a:solidFill>
                <a:latin typeface="Trebuchet MS"/>
                <a:cs typeface="Trebuchet MS"/>
              </a:rPr>
              <a:t>(by  </a:t>
            </a:r>
            <a:r>
              <a:rPr dirty="0" sz="1800" spc="-15">
                <a:solidFill>
                  <a:srgbClr val="585D60"/>
                </a:solidFill>
                <a:latin typeface="Trebuchet MS"/>
                <a:cs typeface="Trebuchet MS"/>
              </a:rPr>
              <a:t>quantifying </a:t>
            </a:r>
            <a:r>
              <a:rPr dirty="0" sz="1800" spc="25">
                <a:solidFill>
                  <a:srgbClr val="585D60"/>
                </a:solidFill>
                <a:latin typeface="Trebuchet MS"/>
                <a:cs typeface="Trebuchet MS"/>
              </a:rPr>
              <a:t>vividness </a:t>
            </a:r>
            <a:r>
              <a:rPr dirty="0" sz="1800" spc="15">
                <a:solidFill>
                  <a:srgbClr val="585D60"/>
                </a:solidFill>
                <a:latin typeface="Trebuchet MS"/>
                <a:cs typeface="Trebuchet MS"/>
              </a:rPr>
              <a:t>and </a:t>
            </a:r>
            <a:r>
              <a:rPr dirty="0" sz="1800" spc="-40">
                <a:solidFill>
                  <a:srgbClr val="585D60"/>
                </a:solidFill>
                <a:latin typeface="Trebuchet MS"/>
                <a:cs typeface="Trebuchet MS"/>
              </a:rPr>
              <a:t>recall </a:t>
            </a:r>
            <a:r>
              <a:rPr dirty="0" sz="1800" spc="10">
                <a:solidFill>
                  <a:srgbClr val="585D60"/>
                </a:solidFill>
                <a:latin typeface="Trebuchet MS"/>
                <a:cs typeface="Trebuchet MS"/>
              </a:rPr>
              <a:t>of </a:t>
            </a:r>
            <a:r>
              <a:rPr dirty="0" sz="1800" spc="-15">
                <a:solidFill>
                  <a:srgbClr val="585D60"/>
                </a:solidFill>
                <a:latin typeface="Trebuchet MS"/>
                <a:cs typeface="Trebuchet MS"/>
              </a:rPr>
              <a:t>data </a:t>
            </a:r>
            <a:r>
              <a:rPr dirty="0" sz="1800" spc="-5">
                <a:solidFill>
                  <a:srgbClr val="585D60"/>
                </a:solidFill>
                <a:latin typeface="Trebuchet MS"/>
                <a:cs typeface="Trebuchet MS"/>
              </a:rPr>
              <a:t>from </a:t>
            </a:r>
            <a:r>
              <a:rPr dirty="0" sz="1800" spc="-50">
                <a:solidFill>
                  <a:srgbClr val="585D60"/>
                </a:solidFill>
                <a:latin typeface="Trebuchet MS"/>
                <a:cs typeface="Trebuchet MS"/>
              </a:rPr>
              <a:t>the </a:t>
            </a:r>
            <a:r>
              <a:rPr dirty="0" sz="1800">
                <a:solidFill>
                  <a:srgbClr val="585D60"/>
                </a:solidFill>
                <a:latin typeface="Trebuchet MS"/>
                <a:cs typeface="Trebuchet MS"/>
              </a:rPr>
              <a:t>more </a:t>
            </a:r>
            <a:r>
              <a:rPr dirty="0" sz="1800" spc="-25">
                <a:solidFill>
                  <a:srgbClr val="585D60"/>
                </a:solidFill>
                <a:latin typeface="Trebuchet MS"/>
                <a:cs typeface="Trebuchet MS"/>
              </a:rPr>
              <a:t>artistic </a:t>
            </a:r>
            <a:r>
              <a:rPr dirty="0" sz="1800" spc="-15">
                <a:solidFill>
                  <a:srgbClr val="585D60"/>
                </a:solidFill>
                <a:latin typeface="Trebuchet MS"/>
                <a:cs typeface="Trebuchet MS"/>
              </a:rPr>
              <a:t>charts). </a:t>
            </a:r>
            <a:r>
              <a:rPr dirty="0" sz="1800" spc="10">
                <a:solidFill>
                  <a:srgbClr val="585D60"/>
                </a:solidFill>
                <a:latin typeface="Trebuchet MS"/>
                <a:cs typeface="Trebuchet MS"/>
              </a:rPr>
              <a:t>Note </a:t>
            </a:r>
            <a:r>
              <a:rPr dirty="0" sz="1800" spc="-50">
                <a:solidFill>
                  <a:srgbClr val="585D60"/>
                </a:solidFill>
                <a:latin typeface="Trebuchet MS"/>
                <a:cs typeface="Trebuchet MS"/>
              </a:rPr>
              <a:t>they </a:t>
            </a:r>
            <a:r>
              <a:rPr dirty="0" sz="1800" spc="-40">
                <a:solidFill>
                  <a:srgbClr val="585D60"/>
                </a:solidFill>
                <a:latin typeface="Trebuchet MS"/>
                <a:cs typeface="Trebuchet MS"/>
              </a:rPr>
              <a:t>define </a:t>
            </a:r>
            <a:r>
              <a:rPr dirty="0" sz="1800" spc="-40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spc="-85" b="1">
                <a:solidFill>
                  <a:srgbClr val="C2132D"/>
                </a:solidFill>
                <a:latin typeface="Trebuchet MS"/>
                <a:cs typeface="Trebuchet MS"/>
              </a:rPr>
              <a:t>"ratio"</a:t>
            </a:r>
            <a:r>
              <a:rPr dirty="0" sz="1800" spc="-100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spc="-50">
                <a:solidFill>
                  <a:srgbClr val="585D60"/>
                </a:solidFill>
                <a:latin typeface="Trebuchet MS"/>
                <a:cs typeface="Trebuchet MS"/>
              </a:rPr>
              <a:t>different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Trebuchet MS"/>
                <a:cs typeface="Trebuchet MS"/>
              </a:rPr>
              <a:t>from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25">
                <a:solidFill>
                  <a:srgbClr val="585D60"/>
                </a:solidFill>
                <a:latin typeface="Trebuchet MS"/>
                <a:cs typeface="Trebuchet MS"/>
              </a:rPr>
              <a:t>how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585D60"/>
                </a:solidFill>
                <a:latin typeface="Trebuchet MS"/>
                <a:cs typeface="Trebuchet MS"/>
              </a:rPr>
              <a:t>we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585D60"/>
                </a:solidFill>
                <a:latin typeface="Trebuchet MS"/>
                <a:cs typeface="Trebuchet MS"/>
              </a:rPr>
              <a:t>have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30">
                <a:solidFill>
                  <a:srgbClr val="585D60"/>
                </a:solidFill>
                <a:latin typeface="Trebuchet MS"/>
                <a:cs typeface="Trebuchet MS"/>
              </a:rPr>
              <a:t>defined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35">
                <a:solidFill>
                  <a:srgbClr val="585D60"/>
                </a:solidFill>
                <a:latin typeface="Trebuchet MS"/>
                <a:cs typeface="Trebuchet MS"/>
              </a:rPr>
              <a:t>in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30">
                <a:solidFill>
                  <a:srgbClr val="585D60"/>
                </a:solidFill>
                <a:latin typeface="Trebuchet MS"/>
                <a:cs typeface="Trebuchet MS"/>
              </a:rPr>
              <a:t>class.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9376" y="2758440"/>
            <a:ext cx="4758055" cy="1036319"/>
          </a:xfrm>
          <a:prstGeom prst="rect"/>
          <a:solidFill>
            <a:srgbClr val="333333"/>
          </a:solidFill>
        </p:spPr>
        <p:txBody>
          <a:bodyPr wrap="square" lIns="0" tIns="140335" rIns="0" bIns="0" rtlCol="0" vert="horz">
            <a:spAutoFit/>
          </a:bodyPr>
          <a:lstStyle/>
          <a:p>
            <a:pPr marL="235585">
              <a:lnSpc>
                <a:spcPct val="100000"/>
              </a:lnSpc>
              <a:spcBef>
                <a:spcPts val="1105"/>
              </a:spcBef>
            </a:pPr>
            <a:r>
              <a:rPr dirty="0" sz="4100" spc="-1105">
                <a:solidFill>
                  <a:srgbClr val="000000"/>
                </a:solidFill>
                <a:latin typeface="Trebuchet MS"/>
                <a:cs typeface="Trebuchet MS"/>
              </a:rPr>
              <a:t>G</a:t>
            </a:r>
            <a:r>
              <a:rPr dirty="0" sz="4100" spc="-110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4100" spc="-1105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dirty="0" sz="4100" spc="-110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100" spc="-1105">
                <a:solidFill>
                  <a:srgbClr val="000000"/>
                </a:solidFill>
                <a:latin typeface="Trebuchet MS"/>
                <a:cs typeface="Trebuchet MS"/>
              </a:rPr>
              <a:t>a</a:t>
            </a:r>
            <a:r>
              <a:rPr dirty="0" sz="4100" spc="-110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100" spc="-1105">
                <a:solidFill>
                  <a:srgbClr val="000000"/>
                </a:solidFill>
                <a:latin typeface="Trebuchet MS"/>
                <a:cs typeface="Trebuchet MS"/>
              </a:rPr>
              <a:t>p</a:t>
            </a:r>
            <a:r>
              <a:rPr dirty="0" sz="4100" spc="-1105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4100" spc="-1105">
                <a:solidFill>
                  <a:srgbClr val="000000"/>
                </a:solidFill>
                <a:latin typeface="Trebuchet MS"/>
                <a:cs typeface="Trebuchet MS"/>
              </a:rPr>
              <a:t>h</a:t>
            </a:r>
            <a:r>
              <a:rPr dirty="0" sz="4100" spc="-110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4100" spc="-1105">
                <a:solidFill>
                  <a:srgbClr val="000000"/>
                </a:solidFill>
                <a:latin typeface="Trebuchet MS"/>
                <a:cs typeface="Trebuchet MS"/>
              </a:rPr>
              <a:t>i</a:t>
            </a:r>
            <a:r>
              <a:rPr dirty="0" sz="4100" spc="-110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4100" spc="-1105">
                <a:solidFill>
                  <a:srgbClr val="000000"/>
                </a:solidFill>
                <a:latin typeface="Trebuchet MS"/>
                <a:cs typeface="Trebuchet MS"/>
              </a:rPr>
              <a:t>c</a:t>
            </a:r>
            <a:r>
              <a:rPr dirty="0" sz="4100" spc="-110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4100" spc="-1105">
                <a:solidFill>
                  <a:srgbClr val="000000"/>
                </a:solidFill>
                <a:latin typeface="Trebuchet MS"/>
                <a:cs typeface="Trebuchet MS"/>
              </a:rPr>
              <a:t>a</a:t>
            </a:r>
            <a:r>
              <a:rPr dirty="0" sz="4100" spc="-110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100" spc="-1105">
                <a:solidFill>
                  <a:srgbClr val="000000"/>
                </a:solidFill>
                <a:latin typeface="Trebuchet MS"/>
                <a:cs typeface="Trebuchet MS"/>
              </a:rPr>
              <a:t>l</a:t>
            </a:r>
            <a:r>
              <a:rPr dirty="0" sz="4100" spc="-110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4100" spc="-10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00" spc="-1105">
                <a:solidFill>
                  <a:srgbClr val="000000"/>
                </a:solidFill>
                <a:latin typeface="Trebuchet MS"/>
                <a:cs typeface="Trebuchet MS"/>
              </a:rPr>
              <a:t>E</a:t>
            </a:r>
            <a:r>
              <a:rPr dirty="0" sz="4100" spc="-11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100" spc="-1105">
                <a:solidFill>
                  <a:srgbClr val="000000"/>
                </a:solidFill>
                <a:latin typeface="Trebuchet MS"/>
                <a:cs typeface="Trebuchet MS"/>
              </a:rPr>
              <a:t>x</a:t>
            </a:r>
            <a:r>
              <a:rPr dirty="0" sz="4100" spc="-1105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dirty="0" sz="4100" spc="-1105">
                <a:solidFill>
                  <a:srgbClr val="000000"/>
                </a:solidFill>
                <a:latin typeface="Trebuchet MS"/>
                <a:cs typeface="Trebuchet MS"/>
              </a:rPr>
              <a:t>c</a:t>
            </a:r>
            <a:r>
              <a:rPr dirty="0" sz="4100" spc="-110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4100" spc="-1105">
                <a:solidFill>
                  <a:srgbClr val="000000"/>
                </a:solidFill>
                <a:latin typeface="Trebuchet MS"/>
                <a:cs typeface="Trebuchet MS"/>
              </a:rPr>
              <a:t>e</a:t>
            </a:r>
            <a:r>
              <a:rPr dirty="0" sz="4100" spc="-11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100" spc="-1105">
                <a:solidFill>
                  <a:srgbClr val="000000"/>
                </a:solidFill>
                <a:latin typeface="Trebuchet MS"/>
                <a:cs typeface="Trebuchet MS"/>
              </a:rPr>
              <a:t>l</a:t>
            </a:r>
            <a:r>
              <a:rPr dirty="0" sz="4100" spc="-110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4100" spc="-1105">
                <a:solidFill>
                  <a:srgbClr val="000000"/>
                </a:solidFill>
                <a:latin typeface="Trebuchet MS"/>
                <a:cs typeface="Trebuchet MS"/>
              </a:rPr>
              <a:t>l</a:t>
            </a:r>
            <a:r>
              <a:rPr dirty="0" sz="4100" spc="-110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4100" spc="-1105">
                <a:solidFill>
                  <a:srgbClr val="000000"/>
                </a:solidFill>
                <a:latin typeface="Trebuchet MS"/>
                <a:cs typeface="Trebuchet MS"/>
              </a:rPr>
              <a:t>e</a:t>
            </a:r>
            <a:r>
              <a:rPr dirty="0" sz="4100" spc="-11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100" spc="-1105">
                <a:solidFill>
                  <a:srgbClr val="000000"/>
                </a:solidFill>
                <a:latin typeface="Trebuchet MS"/>
                <a:cs typeface="Trebuchet MS"/>
              </a:rPr>
              <a:t>n</a:t>
            </a:r>
            <a:r>
              <a:rPr dirty="0" sz="4100" spc="-110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4100" spc="-1105">
                <a:solidFill>
                  <a:srgbClr val="000000"/>
                </a:solidFill>
                <a:latin typeface="Trebuchet MS"/>
                <a:cs typeface="Trebuchet MS"/>
              </a:rPr>
              <a:t>c</a:t>
            </a:r>
            <a:r>
              <a:rPr dirty="0" sz="4100" spc="-110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4100" spc="-1105">
                <a:solidFill>
                  <a:srgbClr val="000000"/>
                </a:solidFill>
                <a:latin typeface="Trebuchet MS"/>
                <a:cs typeface="Trebuchet MS"/>
              </a:rPr>
              <a:t>e</a:t>
            </a:r>
            <a:r>
              <a:rPr dirty="0" sz="4100" spc="-11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41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713719" y="5995415"/>
            <a:ext cx="811530" cy="491490"/>
          </a:xfrm>
          <a:custGeom>
            <a:avLst/>
            <a:gdLst/>
            <a:ahLst/>
            <a:cxnLst/>
            <a:rect l="l" t="t" r="r" b="b"/>
            <a:pathLst>
              <a:path w="811529" h="491489">
                <a:moveTo>
                  <a:pt x="0" y="0"/>
                </a:moveTo>
                <a:lnTo>
                  <a:pt x="811529" y="0"/>
                </a:lnTo>
                <a:lnTo>
                  <a:pt x="811529" y="491109"/>
                </a:lnTo>
                <a:lnTo>
                  <a:pt x="0" y="491109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0964712" y="6218137"/>
            <a:ext cx="421005" cy="20447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200" spc="-295">
                <a:latin typeface="Trebuchet MS"/>
                <a:cs typeface="Trebuchet MS"/>
              </a:rPr>
              <a:t>4</a:t>
            </a:r>
            <a:r>
              <a:rPr dirty="0" sz="1200" spc="-295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r>
              <a:rPr dirty="0" sz="1200" spc="-2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385">
                <a:latin typeface="Trebuchet MS"/>
                <a:cs typeface="Trebuchet MS"/>
              </a:rPr>
              <a:t>/</a:t>
            </a:r>
            <a:r>
              <a:rPr dirty="0" sz="1200" spc="-385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dirty="0" sz="12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295">
                <a:latin typeface="Trebuchet MS"/>
                <a:cs typeface="Trebuchet MS"/>
              </a:rPr>
              <a:t>3</a:t>
            </a:r>
            <a:r>
              <a:rPr dirty="0" sz="1200" spc="-295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dirty="0" sz="1200" spc="-295">
                <a:latin typeface="Trebuchet MS"/>
                <a:cs typeface="Trebuchet MS"/>
              </a:rPr>
              <a:t>4</a:t>
            </a:r>
            <a:r>
              <a:rPr dirty="0" sz="1200" spc="-295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520700"/>
            <a:ext cx="7303134" cy="6540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-235">
                <a:solidFill>
                  <a:srgbClr val="C2132D"/>
                </a:solidFill>
                <a:latin typeface="Trebuchet MS"/>
                <a:cs typeface="Trebuchet MS"/>
              </a:rPr>
              <a:t>Non-graded </a:t>
            </a:r>
            <a:r>
              <a:rPr dirty="0" sz="4100" spc="-295">
                <a:solidFill>
                  <a:srgbClr val="C2132D"/>
                </a:solidFill>
                <a:latin typeface="Trebuchet MS"/>
                <a:cs typeface="Trebuchet MS"/>
              </a:rPr>
              <a:t>activity: </a:t>
            </a:r>
            <a:r>
              <a:rPr dirty="0" sz="4100" spc="-310">
                <a:solidFill>
                  <a:srgbClr val="C2132D"/>
                </a:solidFill>
                <a:latin typeface="Trebuchet MS"/>
                <a:cs typeface="Trebuchet MS"/>
              </a:rPr>
              <a:t>Terrible</a:t>
            </a:r>
            <a:r>
              <a:rPr dirty="0" sz="4100" spc="-420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4100" spc="-165">
                <a:solidFill>
                  <a:srgbClr val="C2132D"/>
                </a:solidFill>
                <a:latin typeface="Trebuchet MS"/>
                <a:cs typeface="Trebuchet MS"/>
              </a:rPr>
              <a:t>Charts</a:t>
            </a:r>
            <a:endParaRPr sz="41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4400" y="2228850"/>
            <a:ext cx="9696450" cy="0"/>
          </a:xfrm>
          <a:custGeom>
            <a:avLst/>
            <a:gdLst/>
            <a:ahLst/>
            <a:cxnLst/>
            <a:rect l="l" t="t" r="r" b="b"/>
            <a:pathLst>
              <a:path w="9696450" h="0">
                <a:moveTo>
                  <a:pt x="0" y="0"/>
                </a:moveTo>
                <a:lnTo>
                  <a:pt x="9696449" y="0"/>
                </a:lnTo>
              </a:path>
            </a:pathLst>
          </a:custGeom>
          <a:ln w="19049">
            <a:solidFill>
              <a:srgbClr val="DDD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19212" y="2466975"/>
            <a:ext cx="0" cy="638175"/>
          </a:xfrm>
          <a:custGeom>
            <a:avLst/>
            <a:gdLst/>
            <a:ahLst/>
            <a:cxnLst/>
            <a:rect l="l" t="t" r="r" b="b"/>
            <a:pathLst>
              <a:path w="0" h="638175">
                <a:moveTo>
                  <a:pt x="0" y="0"/>
                </a:moveTo>
                <a:lnTo>
                  <a:pt x="0" y="638174"/>
                </a:lnTo>
              </a:path>
            </a:pathLst>
          </a:custGeom>
          <a:ln w="47624">
            <a:solidFill>
              <a:srgbClr val="C213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43024" y="2466975"/>
            <a:ext cx="8886825" cy="638175"/>
          </a:xfrm>
          <a:prstGeom prst="rect">
            <a:avLst/>
          </a:prstGeom>
          <a:solidFill>
            <a:srgbClr val="F9F9F9"/>
          </a:solidFill>
        </p:spPr>
        <p:txBody>
          <a:bodyPr wrap="square" lIns="0" tIns="9525" rIns="0" bIns="0" rtlCol="0" vert="horz">
            <a:spAutoFit/>
          </a:bodyPr>
          <a:lstStyle/>
          <a:p>
            <a:pPr marL="227965">
              <a:lnSpc>
                <a:spcPct val="100000"/>
              </a:lnSpc>
              <a:spcBef>
                <a:spcPts val="75"/>
              </a:spcBef>
            </a:pPr>
            <a:r>
              <a:rPr dirty="0" sz="1800" spc="-30">
                <a:solidFill>
                  <a:srgbClr val="585D60"/>
                </a:solidFill>
                <a:latin typeface="Trebuchet MS"/>
                <a:cs typeface="Trebuchet MS"/>
              </a:rPr>
              <a:t>Over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50">
                <a:solidFill>
                  <a:srgbClr val="585D60"/>
                </a:solidFill>
                <a:latin typeface="Trebuchet MS"/>
                <a:cs typeface="Trebuchet MS"/>
              </a:rPr>
              <a:t>the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40">
                <a:solidFill>
                  <a:srgbClr val="585D60"/>
                </a:solidFill>
                <a:latin typeface="Trebuchet MS"/>
                <a:cs typeface="Trebuchet MS"/>
              </a:rPr>
              <a:t>next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65">
                <a:solidFill>
                  <a:srgbClr val="585D60"/>
                </a:solidFill>
                <a:latin typeface="Trebuchet MS"/>
                <a:cs typeface="Trebuchet MS"/>
              </a:rPr>
              <a:t>5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30">
                <a:solidFill>
                  <a:srgbClr val="585D60"/>
                </a:solidFill>
                <a:latin typeface="Trebuchet MS"/>
                <a:cs typeface="Trebuchet MS"/>
              </a:rPr>
              <a:t>minutes,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15">
                <a:solidFill>
                  <a:srgbClr val="585D60"/>
                </a:solidFill>
                <a:latin typeface="Trebuchet MS"/>
                <a:cs typeface="Trebuchet MS"/>
              </a:rPr>
              <a:t>please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45">
                <a:solidFill>
                  <a:srgbClr val="585D60"/>
                </a:solidFill>
                <a:latin typeface="Trebuchet MS"/>
                <a:cs typeface="Trebuchet MS"/>
              </a:rPr>
              <a:t>identify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50">
                <a:solidFill>
                  <a:srgbClr val="585D60"/>
                </a:solidFill>
                <a:latin typeface="Trebuchet MS"/>
                <a:cs typeface="Trebuchet MS"/>
              </a:rPr>
              <a:t>the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b="1">
                <a:solidFill>
                  <a:srgbClr val="C2132D"/>
                </a:solidFill>
                <a:latin typeface="Trebuchet MS"/>
                <a:cs typeface="Trebuchet MS"/>
              </a:rPr>
              <a:t>1-2</a:t>
            </a:r>
            <a:r>
              <a:rPr dirty="0" sz="1800" spc="-95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spc="-25" b="1">
                <a:solidFill>
                  <a:srgbClr val="C2132D"/>
                </a:solidFill>
                <a:latin typeface="Trebuchet MS"/>
                <a:cs typeface="Trebuchet MS"/>
              </a:rPr>
              <a:t>main</a:t>
            </a:r>
            <a:r>
              <a:rPr dirty="0" sz="1800" spc="-90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spc="-25" b="1">
                <a:solidFill>
                  <a:srgbClr val="C2132D"/>
                </a:solidFill>
                <a:latin typeface="Trebuchet MS"/>
                <a:cs typeface="Trebuchet MS"/>
              </a:rPr>
              <a:t>problems</a:t>
            </a:r>
            <a:r>
              <a:rPr dirty="0" sz="1800" spc="-100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spc="-35">
                <a:solidFill>
                  <a:srgbClr val="585D60"/>
                </a:solidFill>
                <a:latin typeface="Trebuchet MS"/>
                <a:cs typeface="Trebuchet MS"/>
              </a:rPr>
              <a:t>in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50">
                <a:solidFill>
                  <a:srgbClr val="585D60"/>
                </a:solidFill>
                <a:latin typeface="Trebuchet MS"/>
                <a:cs typeface="Trebuchet MS"/>
              </a:rPr>
              <a:t>the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15">
                <a:solidFill>
                  <a:srgbClr val="585D60"/>
                </a:solidFill>
                <a:latin typeface="Trebuchet MS"/>
                <a:cs typeface="Trebuchet MS"/>
              </a:rPr>
              <a:t>charts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35">
                <a:solidFill>
                  <a:srgbClr val="585D60"/>
                </a:solidFill>
                <a:latin typeface="Trebuchet MS"/>
                <a:cs typeface="Trebuchet MS"/>
              </a:rPr>
              <a:t>in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50">
                <a:solidFill>
                  <a:srgbClr val="585D60"/>
                </a:solidFill>
                <a:latin typeface="Trebuchet MS"/>
                <a:cs typeface="Trebuchet MS"/>
              </a:rPr>
              <a:t>the</a:t>
            </a:r>
            <a:endParaRPr sz="1800">
              <a:latin typeface="Trebuchet MS"/>
              <a:cs typeface="Trebuchet MS"/>
            </a:endParaRPr>
          </a:p>
          <a:p>
            <a:pPr marL="227965">
              <a:lnSpc>
                <a:spcPct val="100000"/>
              </a:lnSpc>
              <a:spcBef>
                <a:spcPts val="315"/>
              </a:spcBef>
            </a:pPr>
            <a:r>
              <a:rPr dirty="0" sz="1800" spc="-10">
                <a:solidFill>
                  <a:srgbClr val="585D60"/>
                </a:solidFill>
                <a:latin typeface="Trebuchet MS"/>
                <a:cs typeface="Trebuchet MS"/>
              </a:rPr>
              <a:t>following</a:t>
            </a:r>
            <a:r>
              <a:rPr dirty="0" sz="1800" spc="-10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15">
                <a:solidFill>
                  <a:srgbClr val="585D60"/>
                </a:solidFill>
                <a:latin typeface="Trebuchet MS"/>
                <a:cs typeface="Trebuchet MS"/>
              </a:rPr>
              <a:t>tabs.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48754" y="3176269"/>
            <a:ext cx="6158865" cy="1320800"/>
          </a:xfrm>
          <a:prstGeom prst="rect">
            <a:avLst/>
          </a:prstGeom>
        </p:spPr>
        <p:txBody>
          <a:bodyPr wrap="square" lIns="0" tIns="167005" rIns="0" bIns="0" rtlCol="0" vert="horz">
            <a:spAutoFit/>
          </a:bodyPr>
          <a:lstStyle/>
          <a:p>
            <a:pPr marL="146050" indent="-133985">
              <a:lnSpc>
                <a:spcPct val="100000"/>
              </a:lnSpc>
              <a:spcBef>
                <a:spcPts val="1315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 spc="-55">
                <a:solidFill>
                  <a:srgbClr val="585D60"/>
                </a:solidFill>
                <a:latin typeface="Trebuchet MS"/>
                <a:cs typeface="Trebuchet MS"/>
              </a:rPr>
              <a:t>Write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20">
                <a:solidFill>
                  <a:srgbClr val="585D60"/>
                </a:solidFill>
                <a:latin typeface="Trebuchet MS"/>
                <a:cs typeface="Trebuchet MS"/>
              </a:rPr>
              <a:t>down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585D60"/>
                </a:solidFill>
                <a:latin typeface="Trebuchet MS"/>
                <a:cs typeface="Trebuchet MS"/>
              </a:rPr>
              <a:t>your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45">
                <a:solidFill>
                  <a:srgbClr val="585D60"/>
                </a:solidFill>
                <a:latin typeface="Trebuchet MS"/>
                <a:cs typeface="Trebuchet MS"/>
              </a:rPr>
              <a:t>answers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35">
                <a:solidFill>
                  <a:srgbClr val="585D60"/>
                </a:solidFill>
                <a:latin typeface="Trebuchet MS"/>
                <a:cs typeface="Trebuchet MS"/>
              </a:rPr>
              <a:t>in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50">
                <a:solidFill>
                  <a:srgbClr val="585D60"/>
                </a:solidFill>
                <a:latin typeface="Trebuchet MS"/>
                <a:cs typeface="Trebuchet MS"/>
              </a:rPr>
              <a:t>the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40">
                <a:solidFill>
                  <a:srgbClr val="585D60"/>
                </a:solidFill>
                <a:latin typeface="Trebuchet MS"/>
                <a:cs typeface="Trebuchet MS"/>
              </a:rPr>
              <a:t>editable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585D60"/>
                </a:solidFill>
                <a:latin typeface="Trebuchet MS"/>
                <a:cs typeface="Trebuchet MS"/>
              </a:rPr>
              <a:t>area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10">
                <a:solidFill>
                  <a:srgbClr val="585D60"/>
                </a:solidFill>
                <a:latin typeface="Trebuchet MS"/>
                <a:cs typeface="Trebuchet MS"/>
              </a:rPr>
              <a:t>of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15">
                <a:solidFill>
                  <a:srgbClr val="585D60"/>
                </a:solidFill>
                <a:latin typeface="Trebuchet MS"/>
                <a:cs typeface="Trebuchet MS"/>
              </a:rPr>
              <a:t>each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45">
                <a:solidFill>
                  <a:srgbClr val="585D60"/>
                </a:solidFill>
                <a:latin typeface="Trebuchet MS"/>
                <a:cs typeface="Trebuchet MS"/>
              </a:rPr>
              <a:t>chart.</a:t>
            </a:r>
            <a:endParaRPr sz="1800">
              <a:latin typeface="Trebuchet MS"/>
              <a:cs typeface="Trebuchet MS"/>
            </a:endParaRPr>
          </a:p>
          <a:p>
            <a:pPr marL="146050" indent="-133985">
              <a:lnSpc>
                <a:spcPct val="100000"/>
              </a:lnSpc>
              <a:spcBef>
                <a:spcPts val="1215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 spc="90">
                <a:solidFill>
                  <a:srgbClr val="585D60"/>
                </a:solidFill>
                <a:latin typeface="Trebuchet MS"/>
                <a:cs typeface="Trebuchet MS"/>
              </a:rPr>
              <a:t>Discuss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585D60"/>
                </a:solidFill>
                <a:latin typeface="Trebuchet MS"/>
                <a:cs typeface="Trebuchet MS"/>
              </a:rPr>
              <a:t>your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45">
                <a:solidFill>
                  <a:srgbClr val="585D60"/>
                </a:solidFill>
                <a:latin typeface="Trebuchet MS"/>
                <a:cs typeface="Trebuchet MS"/>
              </a:rPr>
              <a:t>answers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45">
                <a:solidFill>
                  <a:srgbClr val="585D60"/>
                </a:solidFill>
                <a:latin typeface="Trebuchet MS"/>
                <a:cs typeface="Trebuchet MS"/>
              </a:rPr>
              <a:t>with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585D60"/>
                </a:solidFill>
                <a:latin typeface="Trebuchet MS"/>
                <a:cs typeface="Trebuchet MS"/>
              </a:rPr>
              <a:t>your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585D60"/>
                </a:solidFill>
                <a:latin typeface="Trebuchet MS"/>
                <a:cs typeface="Trebuchet MS"/>
              </a:rPr>
              <a:t>neighboring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30">
                <a:solidFill>
                  <a:srgbClr val="585D60"/>
                </a:solidFill>
                <a:latin typeface="Trebuchet MS"/>
                <a:cs typeface="Trebuchet MS"/>
              </a:rPr>
              <a:t>classmates.</a:t>
            </a:r>
            <a:endParaRPr sz="1800">
              <a:latin typeface="Trebuchet MS"/>
              <a:cs typeface="Trebuchet MS"/>
            </a:endParaRPr>
          </a:p>
          <a:p>
            <a:pPr marL="146050" indent="-133985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 spc="35">
                <a:solidFill>
                  <a:srgbClr val="585D60"/>
                </a:solidFill>
                <a:latin typeface="Trebuchet MS"/>
                <a:cs typeface="Trebuchet MS"/>
              </a:rPr>
              <a:t>Be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30">
                <a:solidFill>
                  <a:srgbClr val="585D60"/>
                </a:solidFill>
                <a:latin typeface="Trebuchet MS"/>
                <a:cs typeface="Trebuchet MS"/>
              </a:rPr>
              <a:t>prepared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45">
                <a:solidFill>
                  <a:srgbClr val="585D60"/>
                </a:solidFill>
                <a:latin typeface="Trebuchet MS"/>
                <a:cs typeface="Trebuchet MS"/>
              </a:rPr>
              <a:t>to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20">
                <a:solidFill>
                  <a:srgbClr val="585D60"/>
                </a:solidFill>
                <a:latin typeface="Trebuchet MS"/>
                <a:cs typeface="Trebuchet MS"/>
              </a:rPr>
              <a:t>share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5">
                <a:solidFill>
                  <a:srgbClr val="585D60"/>
                </a:solidFill>
                <a:latin typeface="Trebuchet MS"/>
                <a:cs typeface="Trebuchet MS"/>
              </a:rPr>
              <a:t>these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45">
                <a:solidFill>
                  <a:srgbClr val="585D60"/>
                </a:solidFill>
                <a:latin typeface="Trebuchet MS"/>
                <a:cs typeface="Trebuchet MS"/>
              </a:rPr>
              <a:t>answers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45">
                <a:solidFill>
                  <a:srgbClr val="585D60"/>
                </a:solidFill>
                <a:latin typeface="Trebuchet MS"/>
                <a:cs typeface="Trebuchet MS"/>
              </a:rPr>
              <a:t>with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30">
                <a:solidFill>
                  <a:srgbClr val="585D60"/>
                </a:solidFill>
                <a:latin typeface="Trebuchet MS"/>
                <a:cs typeface="Trebuchet MS"/>
              </a:rPr>
              <a:t>class.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14400" y="1657350"/>
            <a:ext cx="1209675" cy="0"/>
          </a:xfrm>
          <a:custGeom>
            <a:avLst/>
            <a:gdLst/>
            <a:ahLst/>
            <a:cxnLst/>
            <a:rect l="l" t="t" r="r" b="b"/>
            <a:pathLst>
              <a:path w="1209675" h="0">
                <a:moveTo>
                  <a:pt x="0" y="0"/>
                </a:moveTo>
                <a:lnTo>
                  <a:pt x="1209674" y="0"/>
                </a:lnTo>
              </a:path>
            </a:pathLst>
          </a:custGeom>
          <a:ln w="19049">
            <a:solidFill>
              <a:srgbClr val="585D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14400" y="2228850"/>
            <a:ext cx="1209675" cy="0"/>
          </a:xfrm>
          <a:custGeom>
            <a:avLst/>
            <a:gdLst/>
            <a:ahLst/>
            <a:cxnLst/>
            <a:rect l="l" t="t" r="r" b="b"/>
            <a:pathLst>
              <a:path w="1209675" h="0">
                <a:moveTo>
                  <a:pt x="0" y="0"/>
                </a:moveTo>
                <a:lnTo>
                  <a:pt x="1209674" y="0"/>
                </a:lnTo>
              </a:path>
            </a:pathLst>
          </a:custGeom>
          <a:ln w="19049">
            <a:solidFill>
              <a:srgbClr val="585D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130300" y="1778000"/>
            <a:ext cx="92475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17930" algn="l"/>
                <a:tab pos="4169410" algn="l"/>
                <a:tab pos="7712709" algn="l"/>
              </a:tabLst>
            </a:pPr>
            <a:r>
              <a:rPr dirty="0" sz="1800" spc="-40">
                <a:solidFill>
                  <a:srgbClr val="585D60"/>
                </a:solidFill>
                <a:latin typeface="Trebuchet MS"/>
                <a:cs typeface="Trebuchet MS"/>
              </a:rPr>
              <a:t>Activity	</a:t>
            </a:r>
            <a:r>
              <a:rPr dirty="0" sz="1800" spc="65">
                <a:solidFill>
                  <a:srgbClr val="585D60"/>
                </a:solidFill>
                <a:latin typeface="Trebuchet MS"/>
                <a:cs typeface="Trebuchet MS"/>
              </a:rPr>
              <a:t>Russia's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20">
                <a:solidFill>
                  <a:srgbClr val="585D60"/>
                </a:solidFill>
                <a:latin typeface="Trebuchet MS"/>
                <a:cs typeface="Trebuchet MS"/>
              </a:rPr>
              <a:t>Defense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10">
                <a:solidFill>
                  <a:srgbClr val="585D60"/>
                </a:solidFill>
                <a:latin typeface="Trebuchet MS"/>
                <a:cs typeface="Trebuchet MS"/>
              </a:rPr>
              <a:t>Budget	</a:t>
            </a:r>
            <a:r>
              <a:rPr dirty="0" sz="1800" spc="-35">
                <a:solidFill>
                  <a:srgbClr val="585D60"/>
                </a:solidFill>
                <a:latin typeface="Trebuchet MS"/>
                <a:cs typeface="Trebuchet MS"/>
              </a:rPr>
              <a:t>White </a:t>
            </a:r>
            <a:r>
              <a:rPr dirty="0" sz="1800" spc="65">
                <a:solidFill>
                  <a:srgbClr val="585D60"/>
                </a:solidFill>
                <a:latin typeface="Trebuchet MS"/>
                <a:cs typeface="Trebuchet MS"/>
              </a:rPr>
              <a:t>House</a:t>
            </a:r>
            <a:r>
              <a:rPr dirty="0" sz="1800" spc="-14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35">
                <a:solidFill>
                  <a:srgbClr val="585D60"/>
                </a:solidFill>
                <a:latin typeface="Trebuchet MS"/>
                <a:cs typeface="Trebuchet MS"/>
              </a:rPr>
              <a:t>Economy</a:t>
            </a:r>
            <a:r>
              <a:rPr dirty="0" sz="1800" spc="-8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585D60"/>
                </a:solidFill>
                <a:latin typeface="Trebuchet MS"/>
                <a:cs typeface="Trebuchet MS"/>
              </a:rPr>
              <a:t>Growth	Tucker</a:t>
            </a:r>
            <a:r>
              <a:rPr dirty="0" sz="1800" spc="-16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30">
                <a:solidFill>
                  <a:srgbClr val="585D60"/>
                </a:solidFill>
                <a:latin typeface="Trebuchet MS"/>
                <a:cs typeface="Trebuchet MS"/>
              </a:rPr>
              <a:t>Carlson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403080" y="182880"/>
            <a:ext cx="1978660" cy="966469"/>
          </a:xfrm>
          <a:custGeom>
            <a:avLst/>
            <a:gdLst/>
            <a:ahLst/>
            <a:cxnLst/>
            <a:rect l="l" t="t" r="r" b="b"/>
            <a:pathLst>
              <a:path w="1978659" h="966469">
                <a:moveTo>
                  <a:pt x="1978152" y="966216"/>
                </a:moveTo>
                <a:lnTo>
                  <a:pt x="0" y="966216"/>
                </a:lnTo>
                <a:lnTo>
                  <a:pt x="0" y="0"/>
                </a:lnTo>
                <a:lnTo>
                  <a:pt x="1978152" y="0"/>
                </a:lnTo>
                <a:lnTo>
                  <a:pt x="1978152" y="102870"/>
                </a:lnTo>
                <a:lnTo>
                  <a:pt x="274319" y="102870"/>
                </a:lnTo>
                <a:lnTo>
                  <a:pt x="261182" y="103504"/>
                </a:lnTo>
                <a:lnTo>
                  <a:pt x="223287" y="113020"/>
                </a:lnTo>
                <a:lnTo>
                  <a:pt x="189762" y="133087"/>
                </a:lnTo>
                <a:lnTo>
                  <a:pt x="163420" y="162120"/>
                </a:lnTo>
                <a:lnTo>
                  <a:pt x="146677" y="197568"/>
                </a:lnTo>
                <a:lnTo>
                  <a:pt x="140969" y="236220"/>
                </a:lnTo>
                <a:lnTo>
                  <a:pt x="140969" y="655320"/>
                </a:lnTo>
                <a:lnTo>
                  <a:pt x="146677" y="693971"/>
                </a:lnTo>
                <a:lnTo>
                  <a:pt x="163420" y="729419"/>
                </a:lnTo>
                <a:lnTo>
                  <a:pt x="189762" y="758452"/>
                </a:lnTo>
                <a:lnTo>
                  <a:pt x="223287" y="778519"/>
                </a:lnTo>
                <a:lnTo>
                  <a:pt x="261182" y="788035"/>
                </a:lnTo>
                <a:lnTo>
                  <a:pt x="274319" y="788670"/>
                </a:lnTo>
                <a:lnTo>
                  <a:pt x="1978152" y="788670"/>
                </a:lnTo>
                <a:lnTo>
                  <a:pt x="1978152" y="966216"/>
                </a:lnTo>
                <a:close/>
              </a:path>
              <a:path w="1978659" h="966469">
                <a:moveTo>
                  <a:pt x="1978152" y="788670"/>
                </a:moveTo>
                <a:lnTo>
                  <a:pt x="1703069" y="788670"/>
                </a:lnTo>
                <a:lnTo>
                  <a:pt x="1716205" y="788035"/>
                </a:lnTo>
                <a:lnTo>
                  <a:pt x="1729088" y="786132"/>
                </a:lnTo>
                <a:lnTo>
                  <a:pt x="1765992" y="772906"/>
                </a:lnTo>
                <a:lnTo>
                  <a:pt x="1797360" y="749612"/>
                </a:lnTo>
                <a:lnTo>
                  <a:pt x="1820653" y="718244"/>
                </a:lnTo>
                <a:lnTo>
                  <a:pt x="1833880" y="681340"/>
                </a:lnTo>
                <a:lnTo>
                  <a:pt x="1836419" y="655320"/>
                </a:lnTo>
                <a:lnTo>
                  <a:pt x="1836419" y="236220"/>
                </a:lnTo>
                <a:lnTo>
                  <a:pt x="1830708" y="197568"/>
                </a:lnTo>
                <a:lnTo>
                  <a:pt x="1813965" y="162120"/>
                </a:lnTo>
                <a:lnTo>
                  <a:pt x="1787623" y="133087"/>
                </a:lnTo>
                <a:lnTo>
                  <a:pt x="1754098" y="113020"/>
                </a:lnTo>
                <a:lnTo>
                  <a:pt x="1716205" y="103504"/>
                </a:lnTo>
                <a:lnTo>
                  <a:pt x="1703069" y="102870"/>
                </a:lnTo>
                <a:lnTo>
                  <a:pt x="1978152" y="102870"/>
                </a:lnTo>
                <a:lnTo>
                  <a:pt x="1978152" y="788670"/>
                </a:lnTo>
                <a:close/>
              </a:path>
            </a:pathLst>
          </a:custGeom>
          <a:solidFill>
            <a:srgbClr val="323232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548811" y="290512"/>
            <a:ext cx="1685925" cy="676275"/>
          </a:xfrm>
          <a:custGeom>
            <a:avLst/>
            <a:gdLst/>
            <a:ahLst/>
            <a:cxnLst/>
            <a:rect l="l" t="t" r="r" b="b"/>
            <a:pathLst>
              <a:path w="1685925" h="676275">
                <a:moveTo>
                  <a:pt x="1565780" y="676274"/>
                </a:moveTo>
                <a:lnTo>
                  <a:pt x="120144" y="676274"/>
                </a:lnTo>
                <a:lnTo>
                  <a:pt x="111782" y="675451"/>
                </a:lnTo>
                <a:lnTo>
                  <a:pt x="71578" y="663255"/>
                </a:lnTo>
                <a:lnTo>
                  <a:pt x="31692" y="632642"/>
                </a:lnTo>
                <a:lnTo>
                  <a:pt x="6556" y="589095"/>
                </a:lnTo>
                <a:lnTo>
                  <a:pt x="0" y="556130"/>
                </a:lnTo>
                <a:lnTo>
                  <a:pt x="0" y="120144"/>
                </a:lnTo>
                <a:lnTo>
                  <a:pt x="13018" y="71578"/>
                </a:lnTo>
                <a:lnTo>
                  <a:pt x="43632" y="31692"/>
                </a:lnTo>
                <a:lnTo>
                  <a:pt x="87178" y="6557"/>
                </a:lnTo>
                <a:lnTo>
                  <a:pt x="120144" y="0"/>
                </a:lnTo>
                <a:lnTo>
                  <a:pt x="1565780" y="0"/>
                </a:lnTo>
                <a:lnTo>
                  <a:pt x="1614345" y="13019"/>
                </a:lnTo>
                <a:lnTo>
                  <a:pt x="1654232" y="43632"/>
                </a:lnTo>
                <a:lnTo>
                  <a:pt x="1679366" y="87179"/>
                </a:lnTo>
                <a:lnTo>
                  <a:pt x="1685925" y="120144"/>
                </a:lnTo>
                <a:lnTo>
                  <a:pt x="1685925" y="556130"/>
                </a:lnTo>
                <a:lnTo>
                  <a:pt x="1672904" y="604696"/>
                </a:lnTo>
                <a:lnTo>
                  <a:pt x="1642292" y="644582"/>
                </a:lnTo>
                <a:lnTo>
                  <a:pt x="1598743" y="669717"/>
                </a:lnTo>
                <a:lnTo>
                  <a:pt x="1565780" y="6762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548810" y="290512"/>
            <a:ext cx="1685925" cy="676275"/>
          </a:xfrm>
          <a:custGeom>
            <a:avLst/>
            <a:gdLst/>
            <a:ahLst/>
            <a:cxnLst/>
            <a:rect l="l" t="t" r="r" b="b"/>
            <a:pathLst>
              <a:path w="1685925" h="676275">
                <a:moveTo>
                  <a:pt x="0" y="547687"/>
                </a:moveTo>
                <a:lnTo>
                  <a:pt x="0" y="128587"/>
                </a:lnTo>
                <a:lnTo>
                  <a:pt x="0" y="120144"/>
                </a:lnTo>
                <a:lnTo>
                  <a:pt x="823" y="111782"/>
                </a:lnTo>
                <a:lnTo>
                  <a:pt x="2470" y="103501"/>
                </a:lnTo>
                <a:lnTo>
                  <a:pt x="4117" y="95220"/>
                </a:lnTo>
                <a:lnTo>
                  <a:pt x="6556" y="87179"/>
                </a:lnTo>
                <a:lnTo>
                  <a:pt x="9787" y="79379"/>
                </a:lnTo>
                <a:lnTo>
                  <a:pt x="13018" y="71578"/>
                </a:lnTo>
                <a:lnTo>
                  <a:pt x="37662" y="37662"/>
                </a:lnTo>
                <a:lnTo>
                  <a:pt x="43632" y="31692"/>
                </a:lnTo>
                <a:lnTo>
                  <a:pt x="50127" y="26361"/>
                </a:lnTo>
                <a:lnTo>
                  <a:pt x="57147" y="21670"/>
                </a:lnTo>
                <a:lnTo>
                  <a:pt x="64167" y="16980"/>
                </a:lnTo>
                <a:lnTo>
                  <a:pt x="71577" y="13019"/>
                </a:lnTo>
                <a:lnTo>
                  <a:pt x="79378" y="9788"/>
                </a:lnTo>
                <a:lnTo>
                  <a:pt x="87178" y="6557"/>
                </a:lnTo>
                <a:lnTo>
                  <a:pt x="95219" y="4117"/>
                </a:lnTo>
                <a:lnTo>
                  <a:pt x="103501" y="2470"/>
                </a:lnTo>
                <a:lnTo>
                  <a:pt x="111782" y="823"/>
                </a:lnTo>
                <a:lnTo>
                  <a:pt x="120144" y="0"/>
                </a:lnTo>
                <a:lnTo>
                  <a:pt x="128588" y="0"/>
                </a:lnTo>
                <a:lnTo>
                  <a:pt x="1557337" y="0"/>
                </a:lnTo>
                <a:lnTo>
                  <a:pt x="1565780" y="0"/>
                </a:lnTo>
                <a:lnTo>
                  <a:pt x="1574142" y="823"/>
                </a:lnTo>
                <a:lnTo>
                  <a:pt x="1582422" y="2470"/>
                </a:lnTo>
                <a:lnTo>
                  <a:pt x="1590703" y="4117"/>
                </a:lnTo>
                <a:lnTo>
                  <a:pt x="1598743" y="6557"/>
                </a:lnTo>
                <a:lnTo>
                  <a:pt x="1606544" y="9788"/>
                </a:lnTo>
                <a:lnTo>
                  <a:pt x="1614344" y="13019"/>
                </a:lnTo>
                <a:lnTo>
                  <a:pt x="1648262" y="37662"/>
                </a:lnTo>
                <a:lnTo>
                  <a:pt x="1672904" y="71578"/>
                </a:lnTo>
                <a:lnTo>
                  <a:pt x="1685101" y="111782"/>
                </a:lnTo>
                <a:lnTo>
                  <a:pt x="1685925" y="120144"/>
                </a:lnTo>
                <a:lnTo>
                  <a:pt x="1685925" y="128587"/>
                </a:lnTo>
                <a:lnTo>
                  <a:pt x="1685925" y="547687"/>
                </a:lnTo>
                <a:lnTo>
                  <a:pt x="1685925" y="556130"/>
                </a:lnTo>
                <a:lnTo>
                  <a:pt x="1685101" y="564492"/>
                </a:lnTo>
                <a:lnTo>
                  <a:pt x="1672904" y="604696"/>
                </a:lnTo>
                <a:lnTo>
                  <a:pt x="1648262" y="638612"/>
                </a:lnTo>
                <a:lnTo>
                  <a:pt x="1628775" y="654603"/>
                </a:lnTo>
                <a:lnTo>
                  <a:pt x="1621754" y="659294"/>
                </a:lnTo>
                <a:lnTo>
                  <a:pt x="1614344" y="663255"/>
                </a:lnTo>
                <a:lnTo>
                  <a:pt x="1606544" y="666486"/>
                </a:lnTo>
                <a:lnTo>
                  <a:pt x="1598743" y="669717"/>
                </a:lnTo>
                <a:lnTo>
                  <a:pt x="1590703" y="672156"/>
                </a:lnTo>
                <a:lnTo>
                  <a:pt x="1582422" y="673804"/>
                </a:lnTo>
                <a:lnTo>
                  <a:pt x="1574142" y="675451"/>
                </a:lnTo>
                <a:lnTo>
                  <a:pt x="1565780" y="676274"/>
                </a:lnTo>
                <a:lnTo>
                  <a:pt x="1557337" y="676274"/>
                </a:lnTo>
                <a:lnTo>
                  <a:pt x="128588" y="676274"/>
                </a:lnTo>
                <a:lnTo>
                  <a:pt x="120144" y="676274"/>
                </a:lnTo>
                <a:lnTo>
                  <a:pt x="111782" y="675451"/>
                </a:lnTo>
                <a:lnTo>
                  <a:pt x="103501" y="673804"/>
                </a:lnTo>
                <a:lnTo>
                  <a:pt x="95219" y="672156"/>
                </a:lnTo>
                <a:lnTo>
                  <a:pt x="87178" y="669717"/>
                </a:lnTo>
                <a:lnTo>
                  <a:pt x="79378" y="666486"/>
                </a:lnTo>
                <a:lnTo>
                  <a:pt x="71578" y="663255"/>
                </a:lnTo>
                <a:lnTo>
                  <a:pt x="64167" y="659294"/>
                </a:lnTo>
                <a:lnTo>
                  <a:pt x="57147" y="654603"/>
                </a:lnTo>
                <a:lnTo>
                  <a:pt x="50127" y="649913"/>
                </a:lnTo>
                <a:lnTo>
                  <a:pt x="21670" y="619126"/>
                </a:lnTo>
                <a:lnTo>
                  <a:pt x="16979" y="612106"/>
                </a:lnTo>
                <a:lnTo>
                  <a:pt x="13018" y="604696"/>
                </a:lnTo>
                <a:lnTo>
                  <a:pt x="9787" y="596895"/>
                </a:lnTo>
                <a:lnTo>
                  <a:pt x="6556" y="589095"/>
                </a:lnTo>
                <a:lnTo>
                  <a:pt x="4117" y="581054"/>
                </a:lnTo>
                <a:lnTo>
                  <a:pt x="2470" y="572773"/>
                </a:lnTo>
                <a:lnTo>
                  <a:pt x="823" y="564492"/>
                </a:lnTo>
                <a:lnTo>
                  <a:pt x="0" y="556130"/>
                </a:lnTo>
                <a:lnTo>
                  <a:pt x="0" y="547687"/>
                </a:lnTo>
                <a:close/>
              </a:path>
            </a:pathLst>
          </a:custGeom>
          <a:ln w="28574">
            <a:solidFill>
              <a:srgbClr val="DDD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26846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05:00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0964712" y="6218137"/>
            <a:ext cx="421005" cy="20447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200" spc="45">
                <a:solidFill>
                  <a:srgbClr val="585D60"/>
                </a:solidFill>
                <a:latin typeface="Trebuchet MS"/>
                <a:cs typeface="Trebuchet MS"/>
              </a:rPr>
              <a:t>5 </a:t>
            </a:r>
            <a:r>
              <a:rPr dirty="0" sz="1200" spc="-135">
                <a:solidFill>
                  <a:srgbClr val="585D60"/>
                </a:solidFill>
                <a:latin typeface="Trebuchet MS"/>
                <a:cs typeface="Trebuchet MS"/>
              </a:rPr>
              <a:t>/</a:t>
            </a:r>
            <a:r>
              <a:rPr dirty="0" sz="1200" spc="-26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00" spc="45">
                <a:solidFill>
                  <a:srgbClr val="585D60"/>
                </a:solidFill>
                <a:latin typeface="Trebuchet MS"/>
                <a:cs typeface="Trebuchet MS"/>
              </a:rPr>
              <a:t>34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20700"/>
            <a:ext cx="9593580" cy="6540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-250">
                <a:latin typeface="Trebuchet MS"/>
                <a:cs typeface="Trebuchet MS"/>
              </a:rPr>
              <a:t>Graphical </a:t>
            </a:r>
            <a:r>
              <a:rPr dirty="0" sz="4100" spc="-265">
                <a:latin typeface="Trebuchet MS"/>
                <a:cs typeface="Trebuchet MS"/>
              </a:rPr>
              <a:t>Excellence: </a:t>
            </a:r>
            <a:r>
              <a:rPr dirty="0" sz="4100" spc="-300">
                <a:latin typeface="Trebuchet MS"/>
                <a:cs typeface="Trebuchet MS"/>
              </a:rPr>
              <a:t>What </a:t>
            </a:r>
            <a:r>
              <a:rPr dirty="0" sz="4100" spc="-155">
                <a:latin typeface="Trebuchet MS"/>
                <a:cs typeface="Trebuchet MS"/>
              </a:rPr>
              <a:t>should </a:t>
            </a:r>
            <a:r>
              <a:rPr dirty="0" sz="4100" spc="-204">
                <a:latin typeface="Trebuchet MS"/>
                <a:cs typeface="Trebuchet MS"/>
              </a:rPr>
              <a:t>Graphs</a:t>
            </a:r>
            <a:r>
              <a:rPr dirty="0" sz="4100" spc="-470">
                <a:latin typeface="Trebuchet MS"/>
                <a:cs typeface="Trebuchet MS"/>
              </a:rPr>
              <a:t> </a:t>
            </a:r>
            <a:r>
              <a:rPr dirty="0" sz="4100" spc="-20">
                <a:latin typeface="Trebuchet MS"/>
                <a:cs typeface="Trebuchet MS"/>
              </a:rPr>
              <a:t>Do?</a:t>
            </a:r>
            <a:endParaRPr sz="41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48754" y="1530350"/>
            <a:ext cx="8753475" cy="37763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6050" indent="-133985">
              <a:lnSpc>
                <a:spcPct val="100000"/>
              </a:lnSpc>
              <a:spcBef>
                <a:spcPts val="100"/>
              </a:spcBef>
              <a:buFont typeface="Trebuchet MS"/>
              <a:buChar char="•"/>
              <a:tabLst>
                <a:tab pos="146685" algn="l"/>
              </a:tabLst>
            </a:pPr>
            <a:r>
              <a:rPr dirty="0" sz="1800" spc="5" b="1">
                <a:solidFill>
                  <a:srgbClr val="C2132D"/>
                </a:solidFill>
                <a:latin typeface="Trebuchet MS"/>
                <a:cs typeface="Trebuchet MS"/>
              </a:rPr>
              <a:t>Show </a:t>
            </a:r>
            <a:r>
              <a:rPr dirty="0" sz="1800" spc="-80" b="1">
                <a:solidFill>
                  <a:srgbClr val="C2132D"/>
                </a:solidFill>
                <a:latin typeface="Trebuchet MS"/>
                <a:cs typeface="Trebuchet MS"/>
              </a:rPr>
              <a:t>the</a:t>
            </a:r>
            <a:r>
              <a:rPr dirty="0" sz="1800" spc="-200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spc="-35" b="1">
                <a:solidFill>
                  <a:srgbClr val="C2132D"/>
                </a:solidFill>
                <a:latin typeface="Trebuchet MS"/>
                <a:cs typeface="Trebuchet MS"/>
              </a:rPr>
              <a:t>data</a:t>
            </a:r>
            <a:endParaRPr sz="1800">
              <a:latin typeface="Trebuchet MS"/>
              <a:cs typeface="Trebuchet MS"/>
            </a:endParaRPr>
          </a:p>
          <a:p>
            <a:pPr marL="146050" indent="-133985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 spc="15">
                <a:solidFill>
                  <a:srgbClr val="585D60"/>
                </a:solidFill>
                <a:latin typeface="Trebuchet MS"/>
                <a:cs typeface="Trebuchet MS"/>
              </a:rPr>
              <a:t>Lead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45">
                <a:solidFill>
                  <a:srgbClr val="585D60"/>
                </a:solidFill>
                <a:latin typeface="Trebuchet MS"/>
                <a:cs typeface="Trebuchet MS"/>
              </a:rPr>
              <a:t>to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585D60"/>
                </a:solidFill>
                <a:latin typeface="Trebuchet MS"/>
                <a:cs typeface="Trebuchet MS"/>
              </a:rPr>
              <a:t>thinking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Trebuchet MS"/>
                <a:cs typeface="Trebuchet MS"/>
              </a:rPr>
              <a:t>about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50">
                <a:solidFill>
                  <a:srgbClr val="585D60"/>
                </a:solidFill>
                <a:latin typeface="Trebuchet MS"/>
                <a:cs typeface="Trebuchet MS"/>
              </a:rPr>
              <a:t>the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b="1">
                <a:solidFill>
                  <a:srgbClr val="C2132D"/>
                </a:solidFill>
                <a:latin typeface="Trebuchet MS"/>
                <a:cs typeface="Trebuchet MS"/>
              </a:rPr>
              <a:t>substance</a:t>
            </a:r>
            <a:r>
              <a:rPr dirty="0" sz="1800" spc="-100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spc="-55">
                <a:solidFill>
                  <a:srgbClr val="585D60"/>
                </a:solidFill>
                <a:latin typeface="Trebuchet MS"/>
                <a:cs typeface="Trebuchet MS"/>
              </a:rPr>
              <a:t>rather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585D60"/>
                </a:solidFill>
                <a:latin typeface="Trebuchet MS"/>
                <a:cs typeface="Trebuchet MS"/>
              </a:rPr>
              <a:t>than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25">
                <a:solidFill>
                  <a:srgbClr val="585D60"/>
                </a:solidFill>
                <a:latin typeface="Trebuchet MS"/>
                <a:cs typeface="Trebuchet MS"/>
              </a:rPr>
              <a:t>something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10">
                <a:solidFill>
                  <a:srgbClr val="585D60"/>
                </a:solidFill>
                <a:latin typeface="Trebuchet MS"/>
                <a:cs typeface="Trebuchet MS"/>
              </a:rPr>
              <a:t>else</a:t>
            </a:r>
            <a:endParaRPr sz="1800">
              <a:latin typeface="Trebuchet MS"/>
              <a:cs typeface="Trebuchet MS"/>
            </a:endParaRPr>
          </a:p>
          <a:p>
            <a:pPr marL="146050" indent="-133985">
              <a:lnSpc>
                <a:spcPct val="100000"/>
              </a:lnSpc>
              <a:spcBef>
                <a:spcPts val="1215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 spc="5">
                <a:solidFill>
                  <a:srgbClr val="585D60"/>
                </a:solidFill>
                <a:latin typeface="Trebuchet MS"/>
                <a:cs typeface="Trebuchet MS"/>
              </a:rPr>
              <a:t>Avoid</a:t>
            </a:r>
            <a:r>
              <a:rPr dirty="0" sz="1800" spc="-10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25" b="1">
                <a:solidFill>
                  <a:srgbClr val="C2132D"/>
                </a:solidFill>
                <a:latin typeface="Trebuchet MS"/>
                <a:cs typeface="Trebuchet MS"/>
              </a:rPr>
              <a:t>distorting</a:t>
            </a:r>
            <a:r>
              <a:rPr dirty="0" sz="1800" spc="-100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585D60"/>
                </a:solidFill>
                <a:latin typeface="Trebuchet MS"/>
                <a:cs typeface="Trebuchet MS"/>
              </a:rPr>
              <a:t>what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50">
                <a:solidFill>
                  <a:srgbClr val="585D60"/>
                </a:solidFill>
                <a:latin typeface="Trebuchet MS"/>
                <a:cs typeface="Trebuchet MS"/>
              </a:rPr>
              <a:t>the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15">
                <a:solidFill>
                  <a:srgbClr val="585D60"/>
                </a:solidFill>
                <a:latin typeface="Trebuchet MS"/>
                <a:cs typeface="Trebuchet MS"/>
              </a:rPr>
              <a:t>data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585D60"/>
                </a:solidFill>
                <a:latin typeface="Trebuchet MS"/>
                <a:cs typeface="Trebuchet MS"/>
              </a:rPr>
              <a:t>have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45">
                <a:solidFill>
                  <a:srgbClr val="585D60"/>
                </a:solidFill>
                <a:latin typeface="Trebuchet MS"/>
                <a:cs typeface="Trebuchet MS"/>
              </a:rPr>
              <a:t>to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60">
                <a:solidFill>
                  <a:srgbClr val="585D60"/>
                </a:solidFill>
                <a:latin typeface="Trebuchet MS"/>
                <a:cs typeface="Trebuchet MS"/>
              </a:rPr>
              <a:t>say</a:t>
            </a:r>
            <a:endParaRPr sz="1800">
              <a:latin typeface="Trebuchet MS"/>
              <a:cs typeface="Trebuchet MS"/>
            </a:endParaRPr>
          </a:p>
          <a:p>
            <a:pPr marL="146050" indent="-133985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 spc="5">
                <a:solidFill>
                  <a:srgbClr val="585D60"/>
                </a:solidFill>
                <a:latin typeface="Trebuchet MS"/>
                <a:cs typeface="Trebuchet MS"/>
              </a:rPr>
              <a:t>Present</a:t>
            </a:r>
            <a:r>
              <a:rPr dirty="0" sz="1800" spc="-10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25" b="1">
                <a:solidFill>
                  <a:srgbClr val="C2132D"/>
                </a:solidFill>
                <a:latin typeface="Trebuchet MS"/>
                <a:cs typeface="Trebuchet MS"/>
              </a:rPr>
              <a:t>many</a:t>
            </a:r>
            <a:r>
              <a:rPr dirty="0" sz="1800" spc="-95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spc="-25" b="1">
                <a:solidFill>
                  <a:srgbClr val="C2132D"/>
                </a:solidFill>
                <a:latin typeface="Trebuchet MS"/>
                <a:cs typeface="Trebuchet MS"/>
              </a:rPr>
              <a:t>numbers</a:t>
            </a:r>
            <a:r>
              <a:rPr dirty="0" sz="1800" spc="-95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spc="-60" b="1">
                <a:solidFill>
                  <a:srgbClr val="C2132D"/>
                </a:solidFill>
                <a:latin typeface="Trebuchet MS"/>
                <a:cs typeface="Trebuchet MS"/>
              </a:rPr>
              <a:t>in</a:t>
            </a:r>
            <a:r>
              <a:rPr dirty="0" sz="1800" spc="-95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b="1">
                <a:solidFill>
                  <a:srgbClr val="C2132D"/>
                </a:solidFill>
                <a:latin typeface="Trebuchet MS"/>
                <a:cs typeface="Trebuchet MS"/>
              </a:rPr>
              <a:t>a</a:t>
            </a:r>
            <a:r>
              <a:rPr dirty="0" sz="1800" spc="-95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spc="10" b="1">
                <a:solidFill>
                  <a:srgbClr val="C2132D"/>
                </a:solidFill>
                <a:latin typeface="Trebuchet MS"/>
                <a:cs typeface="Trebuchet MS"/>
              </a:rPr>
              <a:t>small</a:t>
            </a:r>
            <a:r>
              <a:rPr dirty="0" sz="1800" spc="-95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spc="10" b="1">
                <a:solidFill>
                  <a:srgbClr val="C2132D"/>
                </a:solidFill>
                <a:latin typeface="Trebuchet MS"/>
                <a:cs typeface="Trebuchet MS"/>
              </a:rPr>
              <a:t>space</a:t>
            </a:r>
            <a:endParaRPr sz="1800">
              <a:latin typeface="Trebuchet MS"/>
              <a:cs typeface="Trebuchet MS"/>
            </a:endParaRPr>
          </a:p>
          <a:p>
            <a:pPr marL="146050" indent="-133985">
              <a:lnSpc>
                <a:spcPct val="100000"/>
              </a:lnSpc>
              <a:spcBef>
                <a:spcPts val="1215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 spc="70">
                <a:solidFill>
                  <a:srgbClr val="585D60"/>
                </a:solidFill>
                <a:latin typeface="Trebuchet MS"/>
                <a:cs typeface="Trebuchet MS"/>
              </a:rPr>
              <a:t>Make </a:t>
            </a:r>
            <a:r>
              <a:rPr dirty="0" sz="1800" spc="-25" b="1">
                <a:solidFill>
                  <a:srgbClr val="C2132D"/>
                </a:solidFill>
                <a:latin typeface="Trebuchet MS"/>
                <a:cs typeface="Trebuchet MS"/>
              </a:rPr>
              <a:t>large </a:t>
            </a:r>
            <a:r>
              <a:rPr dirty="0" sz="1800" b="1">
                <a:solidFill>
                  <a:srgbClr val="C2132D"/>
                </a:solidFill>
                <a:latin typeface="Trebuchet MS"/>
                <a:cs typeface="Trebuchet MS"/>
              </a:rPr>
              <a:t>datasets</a:t>
            </a:r>
            <a:r>
              <a:rPr dirty="0" sz="1800" spc="-340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spc="-60" b="1">
                <a:solidFill>
                  <a:srgbClr val="C2132D"/>
                </a:solidFill>
                <a:latin typeface="Trebuchet MS"/>
                <a:cs typeface="Trebuchet MS"/>
              </a:rPr>
              <a:t>coherent</a:t>
            </a:r>
            <a:endParaRPr sz="1800">
              <a:latin typeface="Trebuchet MS"/>
              <a:cs typeface="Trebuchet MS"/>
            </a:endParaRPr>
          </a:p>
          <a:p>
            <a:pPr marL="146050" indent="-133985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 spc="15">
                <a:solidFill>
                  <a:srgbClr val="585D60"/>
                </a:solidFill>
                <a:latin typeface="Trebuchet MS"/>
                <a:cs typeface="Trebuchet MS"/>
              </a:rPr>
              <a:t>Encourage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50">
                <a:solidFill>
                  <a:srgbClr val="585D60"/>
                </a:solidFill>
                <a:latin typeface="Trebuchet MS"/>
                <a:cs typeface="Trebuchet MS"/>
              </a:rPr>
              <a:t>the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45">
                <a:solidFill>
                  <a:srgbClr val="585D60"/>
                </a:solidFill>
                <a:latin typeface="Trebuchet MS"/>
                <a:cs typeface="Trebuchet MS"/>
              </a:rPr>
              <a:t>eye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45">
                <a:solidFill>
                  <a:srgbClr val="585D60"/>
                </a:solidFill>
                <a:latin typeface="Trebuchet MS"/>
                <a:cs typeface="Trebuchet MS"/>
              </a:rPr>
              <a:t>to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30" b="1">
                <a:solidFill>
                  <a:srgbClr val="C2132D"/>
                </a:solidFill>
                <a:latin typeface="Trebuchet MS"/>
                <a:cs typeface="Trebuchet MS"/>
              </a:rPr>
              <a:t>compare</a:t>
            </a:r>
            <a:r>
              <a:rPr dirty="0" sz="1800" spc="-95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spc="-65" b="1">
                <a:solidFill>
                  <a:srgbClr val="C2132D"/>
                </a:solidFill>
                <a:latin typeface="Trebuchet MS"/>
                <a:cs typeface="Trebuchet MS"/>
              </a:rPr>
              <a:t>different</a:t>
            </a:r>
            <a:r>
              <a:rPr dirty="0" sz="1800" spc="-95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spc="-10" b="1">
                <a:solidFill>
                  <a:srgbClr val="C2132D"/>
                </a:solidFill>
                <a:latin typeface="Trebuchet MS"/>
                <a:cs typeface="Trebuchet MS"/>
              </a:rPr>
              <a:t>pieces</a:t>
            </a:r>
            <a:r>
              <a:rPr dirty="0" sz="1800" spc="-95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spc="-15" b="1">
                <a:solidFill>
                  <a:srgbClr val="C2132D"/>
                </a:solidFill>
                <a:latin typeface="Trebuchet MS"/>
                <a:cs typeface="Trebuchet MS"/>
              </a:rPr>
              <a:t>of</a:t>
            </a:r>
            <a:r>
              <a:rPr dirty="0" sz="1800" spc="-95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spc="-80" b="1">
                <a:solidFill>
                  <a:srgbClr val="C2132D"/>
                </a:solidFill>
                <a:latin typeface="Trebuchet MS"/>
                <a:cs typeface="Trebuchet MS"/>
              </a:rPr>
              <a:t>the</a:t>
            </a:r>
            <a:r>
              <a:rPr dirty="0" sz="1800" spc="-95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spc="-35" b="1">
                <a:solidFill>
                  <a:srgbClr val="C2132D"/>
                </a:solidFill>
                <a:latin typeface="Trebuchet MS"/>
                <a:cs typeface="Trebuchet MS"/>
              </a:rPr>
              <a:t>data</a:t>
            </a:r>
            <a:endParaRPr sz="1800">
              <a:latin typeface="Trebuchet MS"/>
              <a:cs typeface="Trebuchet MS"/>
            </a:endParaRPr>
          </a:p>
          <a:p>
            <a:pPr marL="146050" indent="-133985">
              <a:lnSpc>
                <a:spcPct val="100000"/>
              </a:lnSpc>
              <a:spcBef>
                <a:spcPts val="1290"/>
              </a:spcBef>
              <a:buFont typeface="Trebuchet MS"/>
              <a:buChar char="•"/>
              <a:tabLst>
                <a:tab pos="146685" algn="l"/>
              </a:tabLst>
            </a:pPr>
            <a:r>
              <a:rPr dirty="0" sz="1800" spc="-35" b="1">
                <a:solidFill>
                  <a:srgbClr val="C2132D"/>
                </a:solidFill>
                <a:latin typeface="Trebuchet MS"/>
                <a:cs typeface="Trebuchet MS"/>
              </a:rPr>
              <a:t>Reveal</a:t>
            </a:r>
            <a:r>
              <a:rPr dirty="0" sz="1800" spc="-90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spc="-80" b="1">
                <a:solidFill>
                  <a:srgbClr val="C2132D"/>
                </a:solidFill>
                <a:latin typeface="Trebuchet MS"/>
                <a:cs typeface="Trebuchet MS"/>
              </a:rPr>
              <a:t>the</a:t>
            </a:r>
            <a:r>
              <a:rPr dirty="0" sz="1800" spc="-90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spc="-35" b="1">
                <a:solidFill>
                  <a:srgbClr val="C2132D"/>
                </a:solidFill>
                <a:latin typeface="Trebuchet MS"/>
                <a:cs typeface="Trebuchet MS"/>
              </a:rPr>
              <a:t>data</a:t>
            </a:r>
            <a:r>
              <a:rPr dirty="0" sz="1800" spc="-90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spc="-55" b="1">
                <a:solidFill>
                  <a:srgbClr val="C2132D"/>
                </a:solidFill>
                <a:latin typeface="Trebuchet MS"/>
                <a:cs typeface="Trebuchet MS"/>
              </a:rPr>
              <a:t>at</a:t>
            </a:r>
            <a:r>
              <a:rPr dirty="0" sz="1800" spc="-90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spc="-35" b="1">
                <a:solidFill>
                  <a:srgbClr val="C2132D"/>
                </a:solidFill>
                <a:latin typeface="Trebuchet MS"/>
                <a:cs typeface="Trebuchet MS"/>
              </a:rPr>
              <a:t>several</a:t>
            </a:r>
            <a:r>
              <a:rPr dirty="0" sz="1800" spc="-85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spc="-30" b="1">
                <a:solidFill>
                  <a:srgbClr val="C2132D"/>
                </a:solidFill>
                <a:latin typeface="Trebuchet MS"/>
                <a:cs typeface="Trebuchet MS"/>
              </a:rPr>
              <a:t>levels</a:t>
            </a:r>
            <a:r>
              <a:rPr dirty="0" sz="1800" spc="-90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spc="-15" b="1">
                <a:solidFill>
                  <a:srgbClr val="C2132D"/>
                </a:solidFill>
                <a:latin typeface="Trebuchet MS"/>
                <a:cs typeface="Trebuchet MS"/>
              </a:rPr>
              <a:t>of</a:t>
            </a:r>
            <a:r>
              <a:rPr dirty="0" sz="1800" spc="-90" b="1">
                <a:solidFill>
                  <a:srgbClr val="C2132D"/>
                </a:solidFill>
                <a:latin typeface="Trebuchet MS"/>
                <a:cs typeface="Trebuchet MS"/>
              </a:rPr>
              <a:t> detail</a:t>
            </a:r>
            <a:r>
              <a:rPr dirty="0" sz="1800" spc="-90">
                <a:solidFill>
                  <a:srgbClr val="585D60"/>
                </a:solidFill>
                <a:latin typeface="Trebuchet MS"/>
                <a:cs typeface="Trebuchet MS"/>
              </a:rPr>
              <a:t>,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Trebuchet MS"/>
                <a:cs typeface="Trebuchet MS"/>
              </a:rPr>
              <a:t>from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30">
                <a:solidFill>
                  <a:srgbClr val="585D60"/>
                </a:solidFill>
                <a:latin typeface="Trebuchet MS"/>
                <a:cs typeface="Trebuchet MS"/>
              </a:rPr>
              <a:t>a</a:t>
            </a:r>
            <a:r>
              <a:rPr dirty="0" sz="1800" spc="-9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585D60"/>
                </a:solidFill>
                <a:latin typeface="Trebuchet MS"/>
                <a:cs typeface="Trebuchet MS"/>
              </a:rPr>
              <a:t>broad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585D60"/>
                </a:solidFill>
                <a:latin typeface="Trebuchet MS"/>
                <a:cs typeface="Trebuchet MS"/>
              </a:rPr>
              <a:t>overview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45">
                <a:solidFill>
                  <a:srgbClr val="585D60"/>
                </a:solidFill>
                <a:latin typeface="Trebuchet MS"/>
                <a:cs typeface="Trebuchet MS"/>
              </a:rPr>
              <a:t>to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50">
                <a:solidFill>
                  <a:srgbClr val="585D60"/>
                </a:solidFill>
                <a:latin typeface="Trebuchet MS"/>
                <a:cs typeface="Trebuchet MS"/>
              </a:rPr>
              <a:t>the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50">
                <a:solidFill>
                  <a:srgbClr val="585D60"/>
                </a:solidFill>
                <a:latin typeface="Trebuchet MS"/>
                <a:cs typeface="Trebuchet MS"/>
              </a:rPr>
              <a:t>fine</a:t>
            </a:r>
            <a:r>
              <a:rPr dirty="0" sz="1800" spc="-9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585D60"/>
                </a:solidFill>
                <a:latin typeface="Trebuchet MS"/>
                <a:cs typeface="Trebuchet MS"/>
              </a:rPr>
              <a:t>structure</a:t>
            </a:r>
            <a:endParaRPr sz="1800">
              <a:latin typeface="Trebuchet MS"/>
              <a:cs typeface="Trebuchet MS"/>
            </a:endParaRPr>
          </a:p>
          <a:p>
            <a:pPr marL="146050" indent="-133985">
              <a:lnSpc>
                <a:spcPct val="100000"/>
              </a:lnSpc>
              <a:spcBef>
                <a:spcPts val="1215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 spc="5">
                <a:solidFill>
                  <a:srgbClr val="585D60"/>
                </a:solidFill>
                <a:latin typeface="Trebuchet MS"/>
                <a:cs typeface="Trebuchet MS"/>
              </a:rPr>
              <a:t>Serve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b="1">
                <a:solidFill>
                  <a:srgbClr val="C2132D"/>
                </a:solidFill>
                <a:latin typeface="Trebuchet MS"/>
                <a:cs typeface="Trebuchet MS"/>
              </a:rPr>
              <a:t>a</a:t>
            </a:r>
            <a:r>
              <a:rPr dirty="0" sz="1800" spc="-95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spc="-40" b="1">
                <a:solidFill>
                  <a:srgbClr val="C2132D"/>
                </a:solidFill>
                <a:latin typeface="Trebuchet MS"/>
                <a:cs typeface="Trebuchet MS"/>
              </a:rPr>
              <a:t>purpose:</a:t>
            </a:r>
            <a:r>
              <a:rPr dirty="0" sz="1800" spc="-100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spc="-30">
                <a:solidFill>
                  <a:srgbClr val="585D60"/>
                </a:solidFill>
                <a:latin typeface="Trebuchet MS"/>
                <a:cs typeface="Trebuchet MS"/>
              </a:rPr>
              <a:t>description,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50">
                <a:solidFill>
                  <a:srgbClr val="585D60"/>
                </a:solidFill>
                <a:latin typeface="Trebuchet MS"/>
                <a:cs typeface="Trebuchet MS"/>
              </a:rPr>
              <a:t>exploration,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55">
                <a:solidFill>
                  <a:srgbClr val="585D60"/>
                </a:solidFill>
                <a:latin typeface="Trebuchet MS"/>
                <a:cs typeface="Trebuchet MS"/>
              </a:rPr>
              <a:t>tabulation,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15">
                <a:solidFill>
                  <a:srgbClr val="585D60"/>
                </a:solidFill>
                <a:latin typeface="Trebuchet MS"/>
                <a:cs typeface="Trebuchet MS"/>
              </a:rPr>
              <a:t>decoration</a:t>
            </a:r>
            <a:endParaRPr sz="1800">
              <a:latin typeface="Trebuchet MS"/>
              <a:cs typeface="Trebuchet MS"/>
            </a:endParaRPr>
          </a:p>
          <a:p>
            <a:pPr marL="146050" indent="-133985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 spc="35">
                <a:solidFill>
                  <a:srgbClr val="585D60"/>
                </a:solidFill>
                <a:latin typeface="Trebuchet MS"/>
                <a:cs typeface="Trebuchet MS"/>
              </a:rPr>
              <a:t>Be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10" b="1">
                <a:solidFill>
                  <a:srgbClr val="C2132D"/>
                </a:solidFill>
                <a:latin typeface="Trebuchet MS"/>
                <a:cs typeface="Trebuchet MS"/>
              </a:rPr>
              <a:t>closely</a:t>
            </a:r>
            <a:r>
              <a:rPr dirty="0" sz="1800" spc="-95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spc="-50" b="1">
                <a:solidFill>
                  <a:srgbClr val="C2132D"/>
                </a:solidFill>
                <a:latin typeface="Trebuchet MS"/>
                <a:cs typeface="Trebuchet MS"/>
              </a:rPr>
              <a:t>integrated</a:t>
            </a:r>
            <a:r>
              <a:rPr dirty="0" sz="1800" spc="-95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spc="-80" b="1">
                <a:solidFill>
                  <a:srgbClr val="C2132D"/>
                </a:solidFill>
                <a:latin typeface="Trebuchet MS"/>
                <a:cs typeface="Trebuchet MS"/>
              </a:rPr>
              <a:t>with</a:t>
            </a:r>
            <a:r>
              <a:rPr dirty="0" sz="1800" spc="-95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spc="-80" b="1">
                <a:solidFill>
                  <a:srgbClr val="C2132D"/>
                </a:solidFill>
                <a:latin typeface="Trebuchet MS"/>
                <a:cs typeface="Trebuchet MS"/>
              </a:rPr>
              <a:t>the</a:t>
            </a:r>
            <a:r>
              <a:rPr dirty="0" sz="1800" spc="-90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spc="-15" b="1">
                <a:solidFill>
                  <a:srgbClr val="C2132D"/>
                </a:solidFill>
                <a:latin typeface="Trebuchet MS"/>
                <a:cs typeface="Trebuchet MS"/>
              </a:rPr>
              <a:t>statistical</a:t>
            </a:r>
            <a:r>
              <a:rPr dirty="0" sz="1800" spc="-95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spc="-90" b="1">
                <a:solidFill>
                  <a:srgbClr val="C2132D"/>
                </a:solidFill>
                <a:latin typeface="Trebuchet MS"/>
                <a:cs typeface="Trebuchet MS"/>
              </a:rPr>
              <a:t>&amp;</a:t>
            </a:r>
            <a:r>
              <a:rPr dirty="0" sz="1800" spc="-95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spc="-55" b="1">
                <a:solidFill>
                  <a:srgbClr val="C2132D"/>
                </a:solidFill>
                <a:latin typeface="Trebuchet MS"/>
                <a:cs typeface="Trebuchet MS"/>
              </a:rPr>
              <a:t>verbal</a:t>
            </a:r>
            <a:r>
              <a:rPr dirty="0" sz="1800" spc="-95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spc="-20" b="1">
                <a:solidFill>
                  <a:srgbClr val="C2132D"/>
                </a:solidFill>
                <a:latin typeface="Trebuchet MS"/>
                <a:cs typeface="Trebuchet MS"/>
              </a:rPr>
              <a:t>descriptions</a:t>
            </a:r>
            <a:r>
              <a:rPr dirty="0" sz="1800" spc="-95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spc="-15" b="1">
                <a:solidFill>
                  <a:srgbClr val="C2132D"/>
                </a:solidFill>
                <a:latin typeface="Trebuchet MS"/>
                <a:cs typeface="Trebuchet MS"/>
              </a:rPr>
              <a:t>of</a:t>
            </a:r>
            <a:r>
              <a:rPr dirty="0" sz="1800" spc="-90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spc="-80" b="1">
                <a:solidFill>
                  <a:srgbClr val="C2132D"/>
                </a:solidFill>
                <a:latin typeface="Trebuchet MS"/>
                <a:cs typeface="Trebuchet MS"/>
              </a:rPr>
              <a:t>the</a:t>
            </a:r>
            <a:r>
              <a:rPr dirty="0" sz="1800" spc="-95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spc="-35" b="1">
                <a:solidFill>
                  <a:srgbClr val="C2132D"/>
                </a:solidFill>
                <a:latin typeface="Trebuchet MS"/>
                <a:cs typeface="Trebuchet MS"/>
              </a:rPr>
              <a:t>data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00" y="6176962"/>
            <a:ext cx="5505450" cy="0"/>
          </a:xfrm>
          <a:custGeom>
            <a:avLst/>
            <a:gdLst/>
            <a:ahLst/>
            <a:cxnLst/>
            <a:rect l="l" t="t" r="r" b="b"/>
            <a:pathLst>
              <a:path w="5505450" h="0">
                <a:moveTo>
                  <a:pt x="0" y="0"/>
                </a:moveTo>
                <a:lnTo>
                  <a:pt x="5505449" y="0"/>
                </a:lnTo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14400" y="6186487"/>
            <a:ext cx="5505450" cy="0"/>
          </a:xfrm>
          <a:custGeom>
            <a:avLst/>
            <a:gdLst/>
            <a:ahLst/>
            <a:cxnLst/>
            <a:rect l="l" t="t" r="r" b="b"/>
            <a:pathLst>
              <a:path w="5505450" h="0">
                <a:moveTo>
                  <a:pt x="0" y="0"/>
                </a:moveTo>
                <a:lnTo>
                  <a:pt x="5505449" y="0"/>
                </a:lnTo>
              </a:path>
            </a:pathLst>
          </a:custGeom>
          <a:ln w="9524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10324" y="6172199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9524" y="19049"/>
                </a:moveTo>
                <a:lnTo>
                  <a:pt x="0" y="19049"/>
                </a:lnTo>
                <a:lnTo>
                  <a:pt x="0" y="9524"/>
                </a:lnTo>
                <a:lnTo>
                  <a:pt x="9524" y="0"/>
                </a:lnTo>
                <a:lnTo>
                  <a:pt x="9524" y="19049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14400" y="6172199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9049"/>
                </a:moveTo>
                <a:lnTo>
                  <a:pt x="0" y="0"/>
                </a:lnTo>
                <a:lnTo>
                  <a:pt x="9524" y="0"/>
                </a:lnTo>
                <a:lnTo>
                  <a:pt x="9524" y="9524"/>
                </a:lnTo>
                <a:lnTo>
                  <a:pt x="0" y="1904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01700" y="6266655"/>
            <a:ext cx="5534025" cy="160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" b="1">
                <a:solidFill>
                  <a:srgbClr val="C2132D"/>
                </a:solidFill>
                <a:latin typeface="Trebuchet MS"/>
                <a:cs typeface="Trebuchet MS"/>
              </a:rPr>
              <a:t>Source:</a:t>
            </a:r>
            <a:r>
              <a:rPr dirty="0" sz="850" spc="-50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850" spc="-35">
                <a:solidFill>
                  <a:srgbClr val="585D60"/>
                </a:solidFill>
                <a:latin typeface="Trebuchet MS"/>
                <a:cs typeface="Trebuchet MS"/>
              </a:rPr>
              <a:t>Tufte,</a:t>
            </a:r>
            <a:r>
              <a:rPr dirty="0" sz="850" spc="-3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850" spc="-20">
                <a:solidFill>
                  <a:srgbClr val="585D60"/>
                </a:solidFill>
                <a:latin typeface="Trebuchet MS"/>
                <a:cs typeface="Trebuchet MS"/>
              </a:rPr>
              <a:t>E.</a:t>
            </a:r>
            <a:r>
              <a:rPr dirty="0" sz="850" spc="-3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850" spc="-20">
                <a:solidFill>
                  <a:srgbClr val="585D60"/>
                </a:solidFill>
                <a:latin typeface="Trebuchet MS"/>
                <a:cs typeface="Trebuchet MS"/>
              </a:rPr>
              <a:t>R.</a:t>
            </a:r>
            <a:r>
              <a:rPr dirty="0" sz="850" spc="-3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850" spc="10">
                <a:solidFill>
                  <a:srgbClr val="585D60"/>
                </a:solidFill>
                <a:latin typeface="Trebuchet MS"/>
                <a:cs typeface="Trebuchet MS"/>
              </a:rPr>
              <a:t>(2001).</a:t>
            </a:r>
            <a:r>
              <a:rPr dirty="0" sz="850" spc="-4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850" spc="15">
                <a:solidFill>
                  <a:srgbClr val="585D60"/>
                </a:solidFill>
                <a:latin typeface="Trebuchet MS"/>
                <a:cs typeface="Trebuchet MS"/>
              </a:rPr>
              <a:t>The</a:t>
            </a:r>
            <a:r>
              <a:rPr dirty="0" sz="850" spc="-3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850" spc="15">
                <a:solidFill>
                  <a:srgbClr val="585D60"/>
                </a:solidFill>
                <a:latin typeface="Trebuchet MS"/>
                <a:cs typeface="Trebuchet MS"/>
              </a:rPr>
              <a:t>visual</a:t>
            </a:r>
            <a:r>
              <a:rPr dirty="0" sz="850" spc="-3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850" spc="15">
                <a:solidFill>
                  <a:srgbClr val="585D60"/>
                </a:solidFill>
                <a:latin typeface="Trebuchet MS"/>
                <a:cs typeface="Trebuchet MS"/>
              </a:rPr>
              <a:t>display</a:t>
            </a:r>
            <a:r>
              <a:rPr dirty="0" sz="850" spc="-3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850" spc="15">
                <a:solidFill>
                  <a:srgbClr val="585D60"/>
                </a:solidFill>
                <a:latin typeface="Trebuchet MS"/>
                <a:cs typeface="Trebuchet MS"/>
              </a:rPr>
              <a:t>of</a:t>
            </a:r>
            <a:r>
              <a:rPr dirty="0" sz="850" spc="-3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850" spc="-10">
                <a:solidFill>
                  <a:srgbClr val="585D60"/>
                </a:solidFill>
                <a:latin typeface="Trebuchet MS"/>
                <a:cs typeface="Trebuchet MS"/>
              </a:rPr>
              <a:t>quantitative</a:t>
            </a:r>
            <a:r>
              <a:rPr dirty="0" sz="850" spc="-3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585D60"/>
                </a:solidFill>
                <a:latin typeface="Trebuchet MS"/>
                <a:cs typeface="Trebuchet MS"/>
              </a:rPr>
              <a:t>information.</a:t>
            </a:r>
            <a:r>
              <a:rPr dirty="0" sz="850" spc="-3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850">
                <a:solidFill>
                  <a:srgbClr val="585D60"/>
                </a:solidFill>
                <a:latin typeface="Trebuchet MS"/>
                <a:cs typeface="Trebuchet MS"/>
              </a:rPr>
              <a:t>Cheshire,</a:t>
            </a:r>
            <a:r>
              <a:rPr dirty="0" sz="850" spc="-3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850" spc="10">
                <a:solidFill>
                  <a:srgbClr val="585D60"/>
                </a:solidFill>
                <a:latin typeface="Trebuchet MS"/>
                <a:cs typeface="Trebuchet MS"/>
              </a:rPr>
              <a:t>Conn:</a:t>
            </a:r>
            <a:r>
              <a:rPr dirty="0" sz="850" spc="-3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850" spc="20">
                <a:solidFill>
                  <a:srgbClr val="585D60"/>
                </a:solidFill>
                <a:latin typeface="Trebuchet MS"/>
                <a:cs typeface="Trebuchet MS"/>
              </a:rPr>
              <a:t>Graphics</a:t>
            </a:r>
            <a:r>
              <a:rPr dirty="0" sz="850" spc="-3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850" spc="20">
                <a:solidFill>
                  <a:srgbClr val="585D60"/>
                </a:solidFill>
                <a:latin typeface="Trebuchet MS"/>
                <a:cs typeface="Trebuchet MS"/>
              </a:rPr>
              <a:t>Press,</a:t>
            </a:r>
            <a:r>
              <a:rPr dirty="0" sz="850" spc="-3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850" spc="-70">
                <a:solidFill>
                  <a:srgbClr val="585D60"/>
                </a:solidFill>
                <a:latin typeface="Trebuchet MS"/>
                <a:cs typeface="Trebuchet MS"/>
              </a:rPr>
              <a:t>P.</a:t>
            </a:r>
            <a:r>
              <a:rPr dirty="0" sz="850" spc="-3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850" spc="5">
                <a:solidFill>
                  <a:srgbClr val="585D60"/>
                </a:solidFill>
                <a:latin typeface="Trebuchet MS"/>
                <a:cs typeface="Trebuchet MS"/>
              </a:rPr>
              <a:t>13.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964712" y="6207124"/>
            <a:ext cx="4210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45">
                <a:solidFill>
                  <a:srgbClr val="585D60"/>
                </a:solidFill>
                <a:latin typeface="Trebuchet MS"/>
                <a:cs typeface="Trebuchet MS"/>
              </a:rPr>
              <a:t>6 </a:t>
            </a:r>
            <a:r>
              <a:rPr dirty="0" sz="1200" spc="-135">
                <a:solidFill>
                  <a:srgbClr val="585D60"/>
                </a:solidFill>
                <a:latin typeface="Trebuchet MS"/>
                <a:cs typeface="Trebuchet MS"/>
              </a:rPr>
              <a:t>/</a:t>
            </a:r>
            <a:r>
              <a:rPr dirty="0" sz="1200" spc="-26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200" spc="45">
                <a:solidFill>
                  <a:srgbClr val="585D60"/>
                </a:solidFill>
                <a:latin typeface="Trebuchet MS"/>
                <a:cs typeface="Trebuchet MS"/>
              </a:rPr>
              <a:t>34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20700"/>
            <a:ext cx="9018270" cy="6540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-250">
                <a:latin typeface="Trebuchet MS"/>
                <a:cs typeface="Trebuchet MS"/>
              </a:rPr>
              <a:t>Show/Reveal </a:t>
            </a:r>
            <a:r>
              <a:rPr dirty="0" sz="4100" spc="-320">
                <a:latin typeface="Trebuchet MS"/>
                <a:cs typeface="Trebuchet MS"/>
              </a:rPr>
              <a:t>the </a:t>
            </a:r>
            <a:r>
              <a:rPr dirty="0" sz="4100" spc="-295">
                <a:latin typeface="Trebuchet MS"/>
                <a:cs typeface="Trebuchet MS"/>
              </a:rPr>
              <a:t>Data: </a:t>
            </a:r>
            <a:r>
              <a:rPr dirty="0" sz="4100" spc="-110">
                <a:latin typeface="Trebuchet MS"/>
                <a:cs typeface="Trebuchet MS"/>
              </a:rPr>
              <a:t>Anscombe's</a:t>
            </a:r>
            <a:r>
              <a:rPr dirty="0" sz="4100" spc="-320">
                <a:latin typeface="Trebuchet MS"/>
                <a:cs typeface="Trebuchet MS"/>
              </a:rPr>
              <a:t> </a:t>
            </a:r>
            <a:r>
              <a:rPr dirty="0" sz="4100" spc="-204">
                <a:latin typeface="Trebuchet MS"/>
                <a:cs typeface="Trebuchet MS"/>
              </a:rPr>
              <a:t>Dataset</a:t>
            </a:r>
            <a:endParaRPr sz="41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48303" y="1635106"/>
            <a:ext cx="9460964" cy="45988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123825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45"/>
              <a:t>7</a:t>
            </a:fld>
            <a:r>
              <a:rPr dirty="0" spc="45"/>
              <a:t> </a:t>
            </a:r>
            <a:r>
              <a:rPr dirty="0" spc="-135"/>
              <a:t>/</a:t>
            </a:r>
            <a:r>
              <a:rPr dirty="0" spc="-260"/>
              <a:t> </a:t>
            </a:r>
            <a:r>
              <a:rPr dirty="0" spc="45"/>
              <a:t>34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20700"/>
            <a:ext cx="8598535" cy="6540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-40">
                <a:latin typeface="Trebuchet MS"/>
                <a:cs typeface="Trebuchet MS"/>
              </a:rPr>
              <a:t>A </a:t>
            </a:r>
            <a:r>
              <a:rPr dirty="0" sz="4100" spc="-175">
                <a:latin typeface="Trebuchet MS"/>
                <a:cs typeface="Trebuchet MS"/>
              </a:rPr>
              <a:t>Modern Version </a:t>
            </a:r>
            <a:r>
              <a:rPr dirty="0" sz="4100" spc="-170">
                <a:latin typeface="Trebuchet MS"/>
                <a:cs typeface="Trebuchet MS"/>
              </a:rPr>
              <a:t>of </a:t>
            </a:r>
            <a:r>
              <a:rPr dirty="0" sz="4100" spc="-110">
                <a:latin typeface="Trebuchet MS"/>
                <a:cs typeface="Trebuchet MS"/>
              </a:rPr>
              <a:t>Anscombe's</a:t>
            </a:r>
            <a:r>
              <a:rPr dirty="0" sz="4100" spc="-900">
                <a:latin typeface="Trebuchet MS"/>
                <a:cs typeface="Trebuchet MS"/>
              </a:rPr>
              <a:t> </a:t>
            </a:r>
            <a:r>
              <a:rPr dirty="0" sz="4100" spc="-204">
                <a:latin typeface="Trebuchet MS"/>
                <a:cs typeface="Trebuchet MS"/>
              </a:rPr>
              <a:t>Dataset</a:t>
            </a:r>
            <a:endParaRPr sz="41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4400" y="1533525"/>
            <a:ext cx="9696449" cy="4952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123825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45"/>
              <a:t>7</a:t>
            </a:fld>
            <a:r>
              <a:rPr dirty="0" spc="45"/>
              <a:t> </a:t>
            </a:r>
            <a:r>
              <a:rPr dirty="0" spc="-135"/>
              <a:t>/</a:t>
            </a:r>
            <a:r>
              <a:rPr dirty="0" spc="-260"/>
              <a:t> </a:t>
            </a:r>
            <a:r>
              <a:rPr dirty="0" spc="45"/>
              <a:t>34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520700"/>
            <a:ext cx="2195195" cy="6540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-155">
                <a:solidFill>
                  <a:srgbClr val="C2132D"/>
                </a:solidFill>
                <a:latin typeface="Trebuchet MS"/>
                <a:cs typeface="Trebuchet MS"/>
              </a:rPr>
              <a:t>Substance</a:t>
            </a:r>
            <a:endParaRPr sz="41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4400" y="2228850"/>
            <a:ext cx="9696450" cy="0"/>
          </a:xfrm>
          <a:custGeom>
            <a:avLst/>
            <a:gdLst/>
            <a:ahLst/>
            <a:cxnLst/>
            <a:rect l="l" t="t" r="r" b="b"/>
            <a:pathLst>
              <a:path w="9696450" h="0">
                <a:moveTo>
                  <a:pt x="0" y="0"/>
                </a:moveTo>
                <a:lnTo>
                  <a:pt x="9696449" y="0"/>
                </a:lnTo>
              </a:path>
            </a:pathLst>
          </a:custGeom>
          <a:ln w="19049">
            <a:solidFill>
              <a:srgbClr val="DDD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19212" y="2466975"/>
            <a:ext cx="0" cy="638175"/>
          </a:xfrm>
          <a:custGeom>
            <a:avLst/>
            <a:gdLst/>
            <a:ahLst/>
            <a:cxnLst/>
            <a:rect l="l" t="t" r="r" b="b"/>
            <a:pathLst>
              <a:path w="0" h="638175">
                <a:moveTo>
                  <a:pt x="0" y="0"/>
                </a:moveTo>
                <a:lnTo>
                  <a:pt x="0" y="638174"/>
                </a:lnTo>
              </a:path>
            </a:pathLst>
          </a:custGeom>
          <a:ln w="47624">
            <a:solidFill>
              <a:srgbClr val="C213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43024" y="2466975"/>
            <a:ext cx="8886825" cy="638175"/>
          </a:xfrm>
          <a:prstGeom prst="rect">
            <a:avLst/>
          </a:prstGeom>
          <a:solidFill>
            <a:srgbClr val="F9F9F9"/>
          </a:solidFill>
        </p:spPr>
        <p:txBody>
          <a:bodyPr wrap="square" lIns="0" tIns="9525" rIns="0" bIns="0" rtlCol="0" vert="horz">
            <a:spAutoFit/>
          </a:bodyPr>
          <a:lstStyle/>
          <a:p>
            <a:pPr marL="227965">
              <a:lnSpc>
                <a:spcPct val="100000"/>
              </a:lnSpc>
              <a:spcBef>
                <a:spcPts val="75"/>
              </a:spcBef>
            </a:pPr>
            <a:r>
              <a:rPr dirty="0" sz="1800" spc="-5">
                <a:solidFill>
                  <a:srgbClr val="585D60"/>
                </a:solidFill>
                <a:latin typeface="Trebuchet MS"/>
                <a:cs typeface="Trebuchet MS"/>
              </a:rPr>
              <a:t>In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65">
                <a:solidFill>
                  <a:srgbClr val="585D60"/>
                </a:solidFill>
                <a:latin typeface="Trebuchet MS"/>
                <a:cs typeface="Trebuchet MS"/>
              </a:rPr>
              <a:t>5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30">
                <a:solidFill>
                  <a:srgbClr val="585D60"/>
                </a:solidFill>
                <a:latin typeface="Trebuchet MS"/>
                <a:cs typeface="Trebuchet MS"/>
              </a:rPr>
              <a:t>minutes,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15">
                <a:solidFill>
                  <a:srgbClr val="585D60"/>
                </a:solidFill>
                <a:latin typeface="Trebuchet MS"/>
                <a:cs typeface="Trebuchet MS"/>
              </a:rPr>
              <a:t>please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20" b="1">
                <a:solidFill>
                  <a:srgbClr val="C2132D"/>
                </a:solidFill>
                <a:latin typeface="Trebuchet MS"/>
                <a:cs typeface="Trebuchet MS"/>
              </a:rPr>
              <a:t>sketch</a:t>
            </a:r>
            <a:r>
              <a:rPr dirty="0" sz="1800" spc="-90" b="1">
                <a:solidFill>
                  <a:srgbClr val="C2132D"/>
                </a:solidFill>
                <a:latin typeface="Trebuchet MS"/>
                <a:cs typeface="Trebuchet MS"/>
              </a:rPr>
              <a:t> </a:t>
            </a:r>
            <a:r>
              <a:rPr dirty="0" sz="1800" spc="30">
                <a:solidFill>
                  <a:srgbClr val="585D60"/>
                </a:solidFill>
                <a:latin typeface="Trebuchet MS"/>
                <a:cs typeface="Trebuchet MS"/>
              </a:rPr>
              <a:t>a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65">
                <a:solidFill>
                  <a:srgbClr val="585D60"/>
                </a:solidFill>
                <a:latin typeface="Trebuchet MS"/>
                <a:cs typeface="Trebuchet MS"/>
              </a:rPr>
              <a:t>better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585D60"/>
                </a:solidFill>
                <a:latin typeface="Trebuchet MS"/>
                <a:cs typeface="Trebuchet MS"/>
              </a:rPr>
              <a:t>(non-bubble)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585D60"/>
                </a:solidFill>
                <a:latin typeface="Trebuchet MS"/>
                <a:cs typeface="Trebuchet MS"/>
              </a:rPr>
              <a:t>chart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585D60"/>
                </a:solidFill>
                <a:latin typeface="Trebuchet MS"/>
                <a:cs typeface="Trebuchet MS"/>
              </a:rPr>
              <a:t>than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50">
                <a:solidFill>
                  <a:srgbClr val="585D60"/>
                </a:solidFill>
                <a:latin typeface="Trebuchet MS"/>
                <a:cs typeface="Trebuchet MS"/>
              </a:rPr>
              <a:t>the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10">
                <a:solidFill>
                  <a:srgbClr val="585D60"/>
                </a:solidFill>
                <a:latin typeface="Trebuchet MS"/>
                <a:cs typeface="Trebuchet MS"/>
              </a:rPr>
              <a:t>one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60">
                <a:solidFill>
                  <a:srgbClr val="585D60"/>
                </a:solidFill>
                <a:latin typeface="Trebuchet MS"/>
                <a:cs typeface="Trebuchet MS"/>
              </a:rPr>
              <a:t>use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585D60"/>
                </a:solidFill>
                <a:latin typeface="Trebuchet MS"/>
                <a:cs typeface="Trebuchet MS"/>
              </a:rPr>
              <a:t>by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585D60"/>
                </a:solidFill>
                <a:latin typeface="Trebuchet MS"/>
                <a:cs typeface="Trebuchet MS"/>
              </a:rPr>
              <a:t>William</a:t>
            </a:r>
            <a:endParaRPr sz="1800">
              <a:latin typeface="Trebuchet MS"/>
              <a:cs typeface="Trebuchet MS"/>
            </a:endParaRPr>
          </a:p>
          <a:p>
            <a:pPr marL="227965">
              <a:lnSpc>
                <a:spcPct val="100000"/>
              </a:lnSpc>
              <a:spcBef>
                <a:spcPts val="315"/>
              </a:spcBef>
            </a:pPr>
            <a:r>
              <a:rPr dirty="0" sz="1800" spc="-20">
                <a:solidFill>
                  <a:srgbClr val="585D60"/>
                </a:solidFill>
                <a:latin typeface="Trebuchet MS"/>
                <a:cs typeface="Trebuchet MS"/>
              </a:rPr>
              <a:t>Playfair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585D60"/>
                </a:solidFill>
                <a:latin typeface="Trebuchet MS"/>
                <a:cs typeface="Trebuchet MS"/>
              </a:rPr>
              <a:t>for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30">
                <a:solidFill>
                  <a:srgbClr val="585D60"/>
                </a:solidFill>
                <a:latin typeface="Trebuchet MS"/>
                <a:cs typeface="Trebuchet MS"/>
              </a:rPr>
              <a:t>plotting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50">
                <a:solidFill>
                  <a:srgbClr val="585D60"/>
                </a:solidFill>
                <a:latin typeface="Trebuchet MS"/>
                <a:cs typeface="Trebuchet MS"/>
              </a:rPr>
              <a:t>the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5">
                <a:solidFill>
                  <a:srgbClr val="585D60"/>
                </a:solidFill>
                <a:latin typeface="Trebuchet MS"/>
                <a:cs typeface="Trebuchet MS"/>
              </a:rPr>
              <a:t>populations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10">
                <a:solidFill>
                  <a:srgbClr val="585D60"/>
                </a:solidFill>
                <a:latin typeface="Trebuchet MS"/>
                <a:cs typeface="Trebuchet MS"/>
              </a:rPr>
              <a:t>of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65">
                <a:solidFill>
                  <a:srgbClr val="585D60"/>
                </a:solidFill>
                <a:latin typeface="Trebuchet MS"/>
                <a:cs typeface="Trebuchet MS"/>
              </a:rPr>
              <a:t>22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585D60"/>
                </a:solidFill>
                <a:latin typeface="Trebuchet MS"/>
                <a:cs typeface="Trebuchet MS"/>
              </a:rPr>
              <a:t>European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585D60"/>
                </a:solidFill>
                <a:latin typeface="Trebuchet MS"/>
                <a:cs typeface="Trebuchet MS"/>
              </a:rPr>
              <a:t>cities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50">
                <a:solidFill>
                  <a:srgbClr val="585D60"/>
                </a:solidFill>
                <a:latin typeface="Trebuchet MS"/>
                <a:cs typeface="Trebuchet MS"/>
              </a:rPr>
              <a:t>at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50">
                <a:solidFill>
                  <a:srgbClr val="585D60"/>
                </a:solidFill>
                <a:latin typeface="Trebuchet MS"/>
                <a:cs typeface="Trebuchet MS"/>
              </a:rPr>
              <a:t>the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Trebuchet MS"/>
                <a:cs typeface="Trebuchet MS"/>
              </a:rPr>
              <a:t>end</a:t>
            </a:r>
            <a:r>
              <a:rPr dirty="0" sz="1800" spc="-100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10">
                <a:solidFill>
                  <a:srgbClr val="585D60"/>
                </a:solidFill>
                <a:latin typeface="Trebuchet MS"/>
                <a:cs typeface="Trebuchet MS"/>
              </a:rPr>
              <a:t>of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-50">
                <a:solidFill>
                  <a:srgbClr val="585D60"/>
                </a:solidFill>
                <a:latin typeface="Trebuchet MS"/>
                <a:cs typeface="Trebuchet MS"/>
              </a:rPr>
              <a:t>the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45">
                <a:solidFill>
                  <a:srgbClr val="585D60"/>
                </a:solidFill>
                <a:latin typeface="Trebuchet MS"/>
                <a:cs typeface="Trebuchet MS"/>
              </a:rPr>
              <a:t>1700s.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79042" y="3495251"/>
            <a:ext cx="9631806" cy="29531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14400" y="1657350"/>
            <a:ext cx="1209675" cy="0"/>
          </a:xfrm>
          <a:custGeom>
            <a:avLst/>
            <a:gdLst/>
            <a:ahLst/>
            <a:cxnLst/>
            <a:rect l="l" t="t" r="r" b="b"/>
            <a:pathLst>
              <a:path w="1209675" h="0">
                <a:moveTo>
                  <a:pt x="0" y="0"/>
                </a:moveTo>
                <a:lnTo>
                  <a:pt x="1209674" y="0"/>
                </a:lnTo>
              </a:path>
            </a:pathLst>
          </a:custGeom>
          <a:ln w="19049">
            <a:solidFill>
              <a:srgbClr val="585D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14400" y="2228850"/>
            <a:ext cx="1209675" cy="0"/>
          </a:xfrm>
          <a:custGeom>
            <a:avLst/>
            <a:gdLst/>
            <a:ahLst/>
            <a:cxnLst/>
            <a:rect l="l" t="t" r="r" b="b"/>
            <a:pathLst>
              <a:path w="1209675" h="0">
                <a:moveTo>
                  <a:pt x="0" y="0"/>
                </a:moveTo>
                <a:lnTo>
                  <a:pt x="1209674" y="0"/>
                </a:lnTo>
              </a:path>
            </a:pathLst>
          </a:custGeom>
          <a:ln w="19049">
            <a:solidFill>
              <a:srgbClr val="585D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130300" y="1778000"/>
            <a:ext cx="42430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17930" algn="l"/>
                <a:tab pos="3030855" algn="l"/>
              </a:tabLst>
            </a:pPr>
            <a:r>
              <a:rPr dirty="0" sz="1800" spc="-40">
                <a:solidFill>
                  <a:srgbClr val="585D60"/>
                </a:solidFill>
                <a:latin typeface="Trebuchet MS"/>
                <a:cs typeface="Trebuchet MS"/>
              </a:rPr>
              <a:t>Activity	</a:t>
            </a:r>
            <a:r>
              <a:rPr dirty="0" sz="1800" spc="-10">
                <a:solidFill>
                  <a:srgbClr val="585D60"/>
                </a:solidFill>
                <a:latin typeface="Trebuchet MS"/>
                <a:cs typeface="Trebuchet MS"/>
              </a:rPr>
              <a:t>Your</a:t>
            </a:r>
            <a:r>
              <a:rPr dirty="0" sz="1800" spc="-9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5">
                <a:solidFill>
                  <a:srgbClr val="585D60"/>
                </a:solidFill>
                <a:latin typeface="Trebuchet MS"/>
                <a:cs typeface="Trebuchet MS"/>
              </a:rPr>
              <a:t>Solution	</a:t>
            </a:r>
            <a:r>
              <a:rPr dirty="0" sz="1800" spc="125">
                <a:solidFill>
                  <a:srgbClr val="585D60"/>
                </a:solidFill>
                <a:latin typeface="Trebuchet MS"/>
                <a:cs typeface="Trebuchet MS"/>
              </a:rPr>
              <a:t>My</a:t>
            </a:r>
            <a:r>
              <a:rPr dirty="0" sz="1800" spc="-165">
                <a:solidFill>
                  <a:srgbClr val="585D60"/>
                </a:solidFill>
                <a:latin typeface="Trebuchet MS"/>
                <a:cs typeface="Trebuchet MS"/>
              </a:rPr>
              <a:t> </a:t>
            </a:r>
            <a:r>
              <a:rPr dirty="0" sz="1800" spc="5">
                <a:solidFill>
                  <a:srgbClr val="585D60"/>
                </a:solidFill>
                <a:latin typeface="Trebuchet MS"/>
                <a:cs typeface="Trebuchet MS"/>
              </a:rPr>
              <a:t>Solution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403080" y="182880"/>
            <a:ext cx="1978660" cy="966469"/>
          </a:xfrm>
          <a:custGeom>
            <a:avLst/>
            <a:gdLst/>
            <a:ahLst/>
            <a:cxnLst/>
            <a:rect l="l" t="t" r="r" b="b"/>
            <a:pathLst>
              <a:path w="1978659" h="966469">
                <a:moveTo>
                  <a:pt x="1978152" y="966216"/>
                </a:moveTo>
                <a:lnTo>
                  <a:pt x="0" y="966216"/>
                </a:lnTo>
                <a:lnTo>
                  <a:pt x="0" y="0"/>
                </a:lnTo>
                <a:lnTo>
                  <a:pt x="1978152" y="0"/>
                </a:lnTo>
                <a:lnTo>
                  <a:pt x="1978152" y="102870"/>
                </a:lnTo>
                <a:lnTo>
                  <a:pt x="274319" y="102870"/>
                </a:lnTo>
                <a:lnTo>
                  <a:pt x="261182" y="103504"/>
                </a:lnTo>
                <a:lnTo>
                  <a:pt x="223287" y="113020"/>
                </a:lnTo>
                <a:lnTo>
                  <a:pt x="189762" y="133087"/>
                </a:lnTo>
                <a:lnTo>
                  <a:pt x="163420" y="162120"/>
                </a:lnTo>
                <a:lnTo>
                  <a:pt x="146677" y="197568"/>
                </a:lnTo>
                <a:lnTo>
                  <a:pt x="140969" y="236220"/>
                </a:lnTo>
                <a:lnTo>
                  <a:pt x="140969" y="655320"/>
                </a:lnTo>
                <a:lnTo>
                  <a:pt x="146677" y="693971"/>
                </a:lnTo>
                <a:lnTo>
                  <a:pt x="163420" y="729419"/>
                </a:lnTo>
                <a:lnTo>
                  <a:pt x="189762" y="758452"/>
                </a:lnTo>
                <a:lnTo>
                  <a:pt x="223287" y="778519"/>
                </a:lnTo>
                <a:lnTo>
                  <a:pt x="261182" y="788035"/>
                </a:lnTo>
                <a:lnTo>
                  <a:pt x="274319" y="788670"/>
                </a:lnTo>
                <a:lnTo>
                  <a:pt x="1978152" y="788670"/>
                </a:lnTo>
                <a:lnTo>
                  <a:pt x="1978152" y="966216"/>
                </a:lnTo>
                <a:close/>
              </a:path>
              <a:path w="1978659" h="966469">
                <a:moveTo>
                  <a:pt x="1978152" y="788670"/>
                </a:moveTo>
                <a:lnTo>
                  <a:pt x="1703069" y="788670"/>
                </a:lnTo>
                <a:lnTo>
                  <a:pt x="1716205" y="788035"/>
                </a:lnTo>
                <a:lnTo>
                  <a:pt x="1729088" y="786132"/>
                </a:lnTo>
                <a:lnTo>
                  <a:pt x="1765992" y="772906"/>
                </a:lnTo>
                <a:lnTo>
                  <a:pt x="1797360" y="749612"/>
                </a:lnTo>
                <a:lnTo>
                  <a:pt x="1820653" y="718244"/>
                </a:lnTo>
                <a:lnTo>
                  <a:pt x="1833880" y="681340"/>
                </a:lnTo>
                <a:lnTo>
                  <a:pt x="1836419" y="655320"/>
                </a:lnTo>
                <a:lnTo>
                  <a:pt x="1836419" y="236220"/>
                </a:lnTo>
                <a:lnTo>
                  <a:pt x="1830708" y="197568"/>
                </a:lnTo>
                <a:lnTo>
                  <a:pt x="1813965" y="162120"/>
                </a:lnTo>
                <a:lnTo>
                  <a:pt x="1787623" y="133087"/>
                </a:lnTo>
                <a:lnTo>
                  <a:pt x="1754098" y="113020"/>
                </a:lnTo>
                <a:lnTo>
                  <a:pt x="1716205" y="103504"/>
                </a:lnTo>
                <a:lnTo>
                  <a:pt x="1703069" y="102870"/>
                </a:lnTo>
                <a:lnTo>
                  <a:pt x="1978152" y="102870"/>
                </a:lnTo>
                <a:lnTo>
                  <a:pt x="1978152" y="788670"/>
                </a:lnTo>
                <a:close/>
              </a:path>
            </a:pathLst>
          </a:custGeom>
          <a:solidFill>
            <a:srgbClr val="323232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548811" y="290512"/>
            <a:ext cx="1685925" cy="676275"/>
          </a:xfrm>
          <a:custGeom>
            <a:avLst/>
            <a:gdLst/>
            <a:ahLst/>
            <a:cxnLst/>
            <a:rect l="l" t="t" r="r" b="b"/>
            <a:pathLst>
              <a:path w="1685925" h="676275">
                <a:moveTo>
                  <a:pt x="1565780" y="676274"/>
                </a:moveTo>
                <a:lnTo>
                  <a:pt x="120144" y="676274"/>
                </a:lnTo>
                <a:lnTo>
                  <a:pt x="111782" y="675451"/>
                </a:lnTo>
                <a:lnTo>
                  <a:pt x="71578" y="663255"/>
                </a:lnTo>
                <a:lnTo>
                  <a:pt x="31692" y="632642"/>
                </a:lnTo>
                <a:lnTo>
                  <a:pt x="6556" y="589095"/>
                </a:lnTo>
                <a:lnTo>
                  <a:pt x="0" y="556130"/>
                </a:lnTo>
                <a:lnTo>
                  <a:pt x="0" y="120144"/>
                </a:lnTo>
                <a:lnTo>
                  <a:pt x="13018" y="71578"/>
                </a:lnTo>
                <a:lnTo>
                  <a:pt x="43632" y="31692"/>
                </a:lnTo>
                <a:lnTo>
                  <a:pt x="87178" y="6557"/>
                </a:lnTo>
                <a:lnTo>
                  <a:pt x="120144" y="0"/>
                </a:lnTo>
                <a:lnTo>
                  <a:pt x="1565780" y="0"/>
                </a:lnTo>
                <a:lnTo>
                  <a:pt x="1614345" y="13019"/>
                </a:lnTo>
                <a:lnTo>
                  <a:pt x="1654232" y="43632"/>
                </a:lnTo>
                <a:lnTo>
                  <a:pt x="1679366" y="87179"/>
                </a:lnTo>
                <a:lnTo>
                  <a:pt x="1685925" y="120144"/>
                </a:lnTo>
                <a:lnTo>
                  <a:pt x="1685925" y="556130"/>
                </a:lnTo>
                <a:lnTo>
                  <a:pt x="1672904" y="604696"/>
                </a:lnTo>
                <a:lnTo>
                  <a:pt x="1642292" y="644582"/>
                </a:lnTo>
                <a:lnTo>
                  <a:pt x="1598743" y="669717"/>
                </a:lnTo>
                <a:lnTo>
                  <a:pt x="1565780" y="6762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548810" y="290512"/>
            <a:ext cx="1685925" cy="676275"/>
          </a:xfrm>
          <a:custGeom>
            <a:avLst/>
            <a:gdLst/>
            <a:ahLst/>
            <a:cxnLst/>
            <a:rect l="l" t="t" r="r" b="b"/>
            <a:pathLst>
              <a:path w="1685925" h="676275">
                <a:moveTo>
                  <a:pt x="0" y="547687"/>
                </a:moveTo>
                <a:lnTo>
                  <a:pt x="0" y="128587"/>
                </a:lnTo>
                <a:lnTo>
                  <a:pt x="0" y="120144"/>
                </a:lnTo>
                <a:lnTo>
                  <a:pt x="823" y="111782"/>
                </a:lnTo>
                <a:lnTo>
                  <a:pt x="2470" y="103501"/>
                </a:lnTo>
                <a:lnTo>
                  <a:pt x="4117" y="95220"/>
                </a:lnTo>
                <a:lnTo>
                  <a:pt x="6556" y="87179"/>
                </a:lnTo>
                <a:lnTo>
                  <a:pt x="9787" y="79379"/>
                </a:lnTo>
                <a:lnTo>
                  <a:pt x="13018" y="71578"/>
                </a:lnTo>
                <a:lnTo>
                  <a:pt x="37662" y="37662"/>
                </a:lnTo>
                <a:lnTo>
                  <a:pt x="43632" y="31692"/>
                </a:lnTo>
                <a:lnTo>
                  <a:pt x="50127" y="26361"/>
                </a:lnTo>
                <a:lnTo>
                  <a:pt x="57147" y="21670"/>
                </a:lnTo>
                <a:lnTo>
                  <a:pt x="64167" y="16980"/>
                </a:lnTo>
                <a:lnTo>
                  <a:pt x="71577" y="13019"/>
                </a:lnTo>
                <a:lnTo>
                  <a:pt x="79378" y="9788"/>
                </a:lnTo>
                <a:lnTo>
                  <a:pt x="87178" y="6557"/>
                </a:lnTo>
                <a:lnTo>
                  <a:pt x="95219" y="4117"/>
                </a:lnTo>
                <a:lnTo>
                  <a:pt x="103501" y="2470"/>
                </a:lnTo>
                <a:lnTo>
                  <a:pt x="111782" y="823"/>
                </a:lnTo>
                <a:lnTo>
                  <a:pt x="120144" y="0"/>
                </a:lnTo>
                <a:lnTo>
                  <a:pt x="128588" y="0"/>
                </a:lnTo>
                <a:lnTo>
                  <a:pt x="1557337" y="0"/>
                </a:lnTo>
                <a:lnTo>
                  <a:pt x="1565780" y="0"/>
                </a:lnTo>
                <a:lnTo>
                  <a:pt x="1574142" y="823"/>
                </a:lnTo>
                <a:lnTo>
                  <a:pt x="1582422" y="2470"/>
                </a:lnTo>
                <a:lnTo>
                  <a:pt x="1590703" y="4117"/>
                </a:lnTo>
                <a:lnTo>
                  <a:pt x="1598743" y="6557"/>
                </a:lnTo>
                <a:lnTo>
                  <a:pt x="1606544" y="9788"/>
                </a:lnTo>
                <a:lnTo>
                  <a:pt x="1614344" y="13019"/>
                </a:lnTo>
                <a:lnTo>
                  <a:pt x="1648262" y="37662"/>
                </a:lnTo>
                <a:lnTo>
                  <a:pt x="1672904" y="71578"/>
                </a:lnTo>
                <a:lnTo>
                  <a:pt x="1685101" y="111782"/>
                </a:lnTo>
                <a:lnTo>
                  <a:pt x="1685925" y="120144"/>
                </a:lnTo>
                <a:lnTo>
                  <a:pt x="1685925" y="128587"/>
                </a:lnTo>
                <a:lnTo>
                  <a:pt x="1685925" y="547687"/>
                </a:lnTo>
                <a:lnTo>
                  <a:pt x="1685925" y="556130"/>
                </a:lnTo>
                <a:lnTo>
                  <a:pt x="1685101" y="564492"/>
                </a:lnTo>
                <a:lnTo>
                  <a:pt x="1672904" y="604696"/>
                </a:lnTo>
                <a:lnTo>
                  <a:pt x="1648262" y="638612"/>
                </a:lnTo>
                <a:lnTo>
                  <a:pt x="1628775" y="654603"/>
                </a:lnTo>
                <a:lnTo>
                  <a:pt x="1621754" y="659294"/>
                </a:lnTo>
                <a:lnTo>
                  <a:pt x="1614344" y="663255"/>
                </a:lnTo>
                <a:lnTo>
                  <a:pt x="1606544" y="666486"/>
                </a:lnTo>
                <a:lnTo>
                  <a:pt x="1598743" y="669717"/>
                </a:lnTo>
                <a:lnTo>
                  <a:pt x="1590703" y="672156"/>
                </a:lnTo>
                <a:lnTo>
                  <a:pt x="1582422" y="673804"/>
                </a:lnTo>
                <a:lnTo>
                  <a:pt x="1574142" y="675451"/>
                </a:lnTo>
                <a:lnTo>
                  <a:pt x="1565780" y="676274"/>
                </a:lnTo>
                <a:lnTo>
                  <a:pt x="1557337" y="676274"/>
                </a:lnTo>
                <a:lnTo>
                  <a:pt x="128588" y="676274"/>
                </a:lnTo>
                <a:lnTo>
                  <a:pt x="120144" y="676274"/>
                </a:lnTo>
                <a:lnTo>
                  <a:pt x="111782" y="675451"/>
                </a:lnTo>
                <a:lnTo>
                  <a:pt x="103501" y="673804"/>
                </a:lnTo>
                <a:lnTo>
                  <a:pt x="95219" y="672156"/>
                </a:lnTo>
                <a:lnTo>
                  <a:pt x="87178" y="669717"/>
                </a:lnTo>
                <a:lnTo>
                  <a:pt x="79378" y="666486"/>
                </a:lnTo>
                <a:lnTo>
                  <a:pt x="71578" y="663255"/>
                </a:lnTo>
                <a:lnTo>
                  <a:pt x="64167" y="659294"/>
                </a:lnTo>
                <a:lnTo>
                  <a:pt x="57147" y="654603"/>
                </a:lnTo>
                <a:lnTo>
                  <a:pt x="50127" y="649913"/>
                </a:lnTo>
                <a:lnTo>
                  <a:pt x="21670" y="619126"/>
                </a:lnTo>
                <a:lnTo>
                  <a:pt x="16979" y="612106"/>
                </a:lnTo>
                <a:lnTo>
                  <a:pt x="13018" y="604696"/>
                </a:lnTo>
                <a:lnTo>
                  <a:pt x="9787" y="596895"/>
                </a:lnTo>
                <a:lnTo>
                  <a:pt x="6556" y="589095"/>
                </a:lnTo>
                <a:lnTo>
                  <a:pt x="4117" y="581054"/>
                </a:lnTo>
                <a:lnTo>
                  <a:pt x="2470" y="572773"/>
                </a:lnTo>
                <a:lnTo>
                  <a:pt x="823" y="564492"/>
                </a:lnTo>
                <a:lnTo>
                  <a:pt x="0" y="556130"/>
                </a:lnTo>
                <a:lnTo>
                  <a:pt x="0" y="547687"/>
                </a:lnTo>
                <a:close/>
              </a:path>
            </a:pathLst>
          </a:custGeom>
          <a:ln w="28574">
            <a:solidFill>
              <a:srgbClr val="DDD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26846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05:00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123825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45"/>
              <a:t>7</a:t>
            </a:fld>
            <a:r>
              <a:rPr dirty="0" spc="45"/>
              <a:t> </a:t>
            </a:r>
            <a:r>
              <a:rPr dirty="0" spc="-135"/>
              <a:t>/</a:t>
            </a:r>
            <a:r>
              <a:rPr dirty="0" spc="-260"/>
              <a:t> </a:t>
            </a:r>
            <a:r>
              <a:rPr dirty="0" spc="45"/>
              <a:t>34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83D5D3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ISA 401: Business Intelligence &amp; Data Visualization</dc:title>
  <dcterms:created xsi:type="dcterms:W3CDTF">2025-10-14T13:07:56Z</dcterms:created>
  <dcterms:modified xsi:type="dcterms:W3CDTF">2025-10-14T13:07:56Z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2025-10-14T00:00:00Z</vt:filetime>
  </property>
  <property fmtid="{D5CDD505-2E9C-101B-9397-08002B2CF9AE}" pid="3" name="Creator">
    <vt:lpwstr>Mozilla/5.0 (Windows NT 10.0; Win64; x64) AppleWebKit/537.36 (KHTML, like Gecko) Chrome/141.0.0.0 Safari/537.36</vt:lpwstr>
  </property>
  <property fmtid="{D5CDD505-2E9C-101B-9397-08002B2CF9AE}" pid="4" name="LastSaved">
    <vt:filetime>2025-10-14T00:00:00Z</vt:filetime>
  </property>
</Properties>
</file>